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06" r:id="rId3"/>
    <p:sldId id="316" r:id="rId4"/>
    <p:sldId id="317" r:id="rId5"/>
    <p:sldId id="315" r:id="rId6"/>
    <p:sldId id="302" r:id="rId7"/>
    <p:sldId id="303" r:id="rId8"/>
    <p:sldId id="304" r:id="rId9"/>
    <p:sldId id="318" r:id="rId10"/>
    <p:sldId id="300" r:id="rId11"/>
    <p:sldId id="307" r:id="rId12"/>
    <p:sldId id="305" r:id="rId13"/>
    <p:sldId id="308" r:id="rId14"/>
    <p:sldId id="309" r:id="rId15"/>
    <p:sldId id="310" r:id="rId16"/>
    <p:sldId id="311" r:id="rId17"/>
    <p:sldId id="312" r:id="rId18"/>
    <p:sldId id="314" r:id="rId19"/>
    <p:sldId id="313" r:id="rId20"/>
    <p:sldId id="257" r:id="rId21"/>
    <p:sldId id="258" r:id="rId22"/>
    <p:sldId id="259" r:id="rId23"/>
    <p:sldId id="260" r:id="rId24"/>
    <p:sldId id="261" r:id="rId25"/>
    <p:sldId id="262" r:id="rId26"/>
    <p:sldId id="282" r:id="rId27"/>
    <p:sldId id="263" r:id="rId28"/>
    <p:sldId id="264" r:id="rId29"/>
    <p:sldId id="265" r:id="rId30"/>
    <p:sldId id="266" r:id="rId31"/>
    <p:sldId id="267" r:id="rId32"/>
    <p:sldId id="268" r:id="rId33"/>
    <p:sldId id="283" r:id="rId34"/>
    <p:sldId id="274" r:id="rId35"/>
    <p:sldId id="275" r:id="rId36"/>
    <p:sldId id="277" r:id="rId37"/>
    <p:sldId id="284" r:id="rId38"/>
    <p:sldId id="273" r:id="rId39"/>
    <p:sldId id="285" r:id="rId40"/>
    <p:sldId id="286" r:id="rId41"/>
    <p:sldId id="287" r:id="rId42"/>
    <p:sldId id="288" r:id="rId43"/>
    <p:sldId id="272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281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1FBB-6A7E-4E95-A102-7834C265D56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0551-0232-40F3-8730-3B93AE800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4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B17F3-FC13-4789-989E-37181553BA7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B17F3-FC13-4789-989E-37181553BA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0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B17F3-FC13-4789-989E-37181553BA7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0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B17F3-FC13-4789-989E-37181553BA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9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23DA24-B6DE-4D73-8A1B-0FBC89A56B4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23DA24-B6DE-4D73-8A1B-0FBC89A56B4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72F2E-49DF-47FE-973A-D6B6A4965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CF8944-81A8-413D-B6E4-218537B6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19BFF-256F-4258-B444-0E6C8564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1E437-DE30-4EE1-BC64-B92D248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21B34-99C8-402B-9765-94497AF9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4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8DDA-DA7D-4E7D-B810-F86E3453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59597C-6150-4DDF-A117-96DEDA1C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8D47F-C48C-45C3-B7F8-E849BAF9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FF59E-AE22-4375-931E-179E78F4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E2839-A522-4A53-992C-F62B6F3F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654372-09F9-4C21-8325-388096472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5882A-1C84-49CE-98D9-A7AF3B5F3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F5FC5-CA97-49A7-8045-1172E343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DC94-75F2-44B7-8106-6286520D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4BBA1-9204-49F3-9061-77B5DBC3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637E0-8634-4FEF-AEA1-90BA5956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190D3-7D03-425A-856E-B0665CB2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CE6CD-7DB9-4CD3-B447-55083B6E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FC6B1-ADC9-4FDF-AF52-305E9EA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826D3-37A7-4ACC-84CA-2C0D2FD2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8-16BA-4D77-94F5-85635C74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0AB0C-E520-4C8F-981C-559230CC2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600A8-613C-454C-8B1F-BA130FE1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BF39D-4CCE-4D9C-90F6-9A1780E6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F468E-62BD-4640-B4E3-B9BE64BC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E124-89FA-4D75-9383-EA3C6932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A7E48-5A87-4151-BBA2-CF1026805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7C538C-3716-4FFD-902D-E5B27A368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B5366B-820A-44B9-8CD6-8B801C7D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04CBA-1C19-420F-A901-6F6D24EC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552CC-34E3-40A4-845B-BD30B96B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2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2FD63-59AC-4BCF-A25C-F63AF357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6877BC-3C59-4EDD-B0EE-A4972958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0BB65B-F967-4AB8-BF4A-4482EB686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B92865-FA19-47B7-B6D8-A7E6876DF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5C55B0-A043-4F7D-B6C9-FD74A833D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03957D-B282-482B-B399-66214DB8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EE78DB-066B-4A40-A9D6-90C415D6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4BC6E5-AA14-4A52-A5C2-98EA200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5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334FF-A50D-4EEF-A396-71B96BAD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64D285-1B1B-41E1-AA6E-A068C6F8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F0FD17-79DA-44E4-A503-2FF5396D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3C29F-D3DD-4104-AB5A-63C6FE6E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1E9021-C906-41D7-A3F6-A806B179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19B457-2F31-4628-83DB-02D1C0E1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C48DF-9336-4B4C-B7AA-B6A28265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CD0B6-65D5-4FAC-81BB-97CC672C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7D3B2-4B29-41FA-832A-7F88EF6F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068D9-0250-456B-9CB0-1CFFB5D09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65DB7-E4F6-423A-95B0-09035FB7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4BBA68-A3F6-49F9-BD01-F18C8A2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6C2253-8FED-4301-87B8-AF6FA7A9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49F9-6311-491F-BBF3-BCDE986E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3543E0-5982-4530-8D86-6DE23A255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51890B-697B-43A3-BE0A-527A80B8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21765-5896-40E0-B2C6-3E12DBA2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433A32-72D4-41A5-A1BC-03DBE05B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BF08C5-D9BF-4DE9-81DA-31ED26DD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1857A-7980-4B22-AB84-20A3C18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D5090-3078-4B34-B108-812EEB222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5E211-95BA-4B64-A8B2-B79FB8179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FB1B-E7D3-41D4-8C8F-8E751B3C4DE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C5BC5-7DC5-47B4-8185-3661F675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E9594-EF53-407C-9906-7461F26A5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974E-ED42-47C5-B731-FCDD7958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7AD35-47BE-424B-B01D-FA12857B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Екологія людини. Стратегії та адаптації</a:t>
            </a:r>
            <a:endParaRPr lang="ru-RU" sz="4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FB9173-9388-4538-BD99-B147F3FD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05" y="1825625"/>
            <a:ext cx="8152389" cy="4351338"/>
          </a:xfrm>
        </p:spPr>
      </p:pic>
    </p:spTree>
    <p:extLst>
      <p:ext uri="{BB962C8B-B14F-4D97-AF65-F5344CB8AC3E}">
        <p14:creationId xmlns:p14="http://schemas.microsoft.com/office/powerpoint/2010/main" val="239007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цветовое зр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1506" y="2276872"/>
            <a:ext cx="8515527" cy="338437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44468" y="268052"/>
            <a:ext cx="8229600" cy="12192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Кольоровий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Як </a:t>
            </a:r>
            <a:r>
              <a:rPr lang="ru-RU" sz="3200" dirty="0" err="1">
                <a:solidFill>
                  <a:srgbClr val="002060"/>
                </a:solidFill>
              </a:rPr>
              <a:t>бачать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метелика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різні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ссавці</a:t>
            </a:r>
            <a:endParaRPr lang="ru-RU" sz="3200" dirty="0">
              <a:solidFill>
                <a:srgbClr val="002060"/>
              </a:solidFill>
            </a:endParaRPr>
          </a:p>
        </p:txBody>
      </p:sp>
      <p:sp useBgFill="1">
        <p:nvSpPr>
          <p:cNvPr id="5" name="Заголовок 5"/>
          <p:cNvSpPr txBox="1">
            <a:spLocks/>
          </p:cNvSpPr>
          <p:nvPr/>
        </p:nvSpPr>
        <p:spPr>
          <a:xfrm>
            <a:off x="1596008" y="1916832"/>
            <a:ext cx="8964488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Людина			Кіт		Чорно-білий зір</a:t>
            </a:r>
            <a:endParaRPr lang="ru-RU" sz="28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4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Пити чи не пити?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91944" y="1628800"/>
            <a:ext cx="4896544" cy="495212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млн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тому 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предка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горил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шимпанзе і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накаліпітека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фермент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алкогольдегідрогеназа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окиснювати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етанол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40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дозволило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опалі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починалися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бродіння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10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1556792"/>
            <a:ext cx="3528392" cy="49521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5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Специфічний рух по гілках як преадаптація до прямоходіння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70912152659-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2104053"/>
            <a:ext cx="3384376" cy="4061251"/>
          </a:xfrm>
        </p:spPr>
      </p:pic>
      <p:pic>
        <p:nvPicPr>
          <p:cNvPr id="7" name="Содержимое 6" descr="r-19-03-ardipithecus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6522" y="2069148"/>
            <a:ext cx="4734917" cy="406125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6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Савана чи ліс?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91944" y="1524000"/>
            <a:ext cx="4640192" cy="5001344"/>
          </a:xfrm>
        </p:spPr>
        <p:txBody>
          <a:bodyPr>
            <a:normAutofit/>
          </a:bodyPr>
          <a:lstStyle/>
          <a:p>
            <a:pPr algn="just"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		</a:t>
            </a:r>
            <a:r>
              <a:rPr lang="ru-RU" dirty="0" err="1">
                <a:solidFill>
                  <a:srgbClr val="000000"/>
                </a:solidFill>
              </a:rPr>
              <a:t>Наслідки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виходу</a:t>
            </a:r>
            <a:r>
              <a:rPr lang="ru-RU" dirty="0">
                <a:solidFill>
                  <a:srgbClr val="000000"/>
                </a:solidFill>
              </a:rPr>
              <a:t> в савану:</a:t>
            </a: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вдосконалення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прямоходіння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деякий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ріст</a:t>
            </a:r>
            <a:r>
              <a:rPr lang="ru-RU" dirty="0">
                <a:solidFill>
                  <a:srgbClr val="000000"/>
                </a:solidFill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</a:rPr>
              <a:t>мозку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розширення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дієти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звільнення</a:t>
            </a:r>
            <a:r>
              <a:rPr lang="ru-RU" dirty="0">
                <a:solidFill>
                  <a:srgbClr val="000000"/>
                </a:solidFill>
                <a:cs typeface="Arial Unicode MS" charset="0"/>
              </a:rPr>
              <a:t> рук</a:t>
            </a: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посилення</a:t>
            </a:r>
            <a:r>
              <a:rPr lang="ru-RU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трудової</a:t>
            </a:r>
            <a:r>
              <a:rPr lang="ru-RU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діяльності</a:t>
            </a:r>
            <a:endParaRPr lang="ru-RU" dirty="0">
              <a:solidFill>
                <a:srgbClr val="000000"/>
              </a:solidFill>
              <a:cs typeface="Arial Unicode MS" charset="0"/>
            </a:endParaRPr>
          </a:p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підсилення</a:t>
            </a:r>
            <a:r>
              <a:rPr lang="ru-RU" dirty="0">
                <a:solidFill>
                  <a:srgbClr val="000000"/>
                </a:solidFill>
                <a:cs typeface="Arial Unicode MS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 Unicode MS" charset="0"/>
              </a:rPr>
              <a:t>соціальності</a:t>
            </a:r>
            <a:endParaRPr lang="ru-RU" dirty="0"/>
          </a:p>
        </p:txBody>
      </p:sp>
      <p:pic>
        <p:nvPicPr>
          <p:cNvPr id="6" name="Содержимое 4" descr="r-14-02-4485047780_59aea91673_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3" y="2186306"/>
            <a:ext cx="3713609" cy="29708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7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їмо?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23992" y="1524000"/>
            <a:ext cx="4464496" cy="5145360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		</a:t>
            </a:r>
            <a:r>
              <a:rPr lang="ru-RU" dirty="0" err="1">
                <a:solidFill>
                  <a:srgbClr val="000000"/>
                </a:solidFill>
              </a:rPr>
              <a:t>Наслідки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збільшення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долі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тваринної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їжі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раціоні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ослаблення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жуйного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апарату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зменшення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розмірів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зубів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масивності</a:t>
            </a:r>
            <a:r>
              <a:rPr lang="ru-RU" dirty="0">
                <a:solidFill>
                  <a:srgbClr val="000000"/>
                </a:solidFill>
              </a:rPr>
              <a:t> черепа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збільшення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мозку</a:t>
            </a: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поява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кам</a:t>
            </a:r>
            <a:r>
              <a:rPr lang="en-US" dirty="0">
                <a:solidFill>
                  <a:srgbClr val="000000"/>
                </a:solidFill>
              </a:rPr>
              <a:t>’</a:t>
            </a:r>
            <a:r>
              <a:rPr lang="ru-RU" dirty="0" err="1">
                <a:solidFill>
                  <a:srgbClr val="000000"/>
                </a:solidFill>
              </a:rPr>
              <a:t>яних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знарядь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праці</a:t>
            </a: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підсилення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соціальності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6" name="Содержимое 4" descr="r-27-01-diet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2" y="1916833"/>
            <a:ext cx="4059238" cy="34793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вітамінів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tre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1700809"/>
            <a:ext cx="4059238" cy="388063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4C4C62B-BCFC-4859-8303-F1A07BC25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304763"/>
            <a:ext cx="4371975" cy="467272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Серед ссавців вітамін С не можуть самостійно синтезувати лише вищі мавпи і морські свинки.</a:t>
            </a:r>
          </a:p>
          <a:p>
            <a:r>
              <a:rPr lang="uk-UA" dirty="0">
                <a:solidFill>
                  <a:srgbClr val="002060"/>
                </a:solidFill>
              </a:rPr>
              <a:t>Предки цих тварин його синтезувати могли але втратили цю здатність внаслідок мутації (різної для мавп і свинок)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8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 полюємо?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87888" y="1668016"/>
            <a:ext cx="5144248" cy="449728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Пристосування до полювання в середині дня (екологічна ніша </a:t>
            </a:r>
            <a:r>
              <a:rPr lang="uk-UA" dirty="0" err="1">
                <a:solidFill>
                  <a:srgbClr val="002060"/>
                </a:solidFill>
              </a:rPr>
              <a:t>полуденого</a:t>
            </a:r>
            <a:r>
              <a:rPr lang="uk-UA" dirty="0">
                <a:solidFill>
                  <a:srgbClr val="002060"/>
                </a:solidFill>
              </a:rPr>
              <a:t> хижака):</a:t>
            </a:r>
          </a:p>
          <a:p>
            <a:r>
              <a:rPr lang="uk-UA" dirty="0">
                <a:solidFill>
                  <a:srgbClr val="002060"/>
                </a:solidFill>
              </a:rPr>
              <a:t>Редукція волосся на тілі</a:t>
            </a:r>
          </a:p>
          <a:p>
            <a:r>
              <a:rPr lang="uk-UA" dirty="0">
                <a:solidFill>
                  <a:srgbClr val="002060"/>
                </a:solidFill>
              </a:rPr>
              <a:t>Ріст волосся на голові</a:t>
            </a:r>
          </a:p>
          <a:p>
            <a:r>
              <a:rPr lang="uk-UA" dirty="0">
                <a:solidFill>
                  <a:srgbClr val="002060"/>
                </a:solidFill>
              </a:rPr>
              <a:t>Інтенсифікація роботи потових залоз</a:t>
            </a:r>
          </a:p>
          <a:p>
            <a:r>
              <a:rPr lang="uk-UA" dirty="0">
                <a:solidFill>
                  <a:srgbClr val="002060"/>
                </a:solidFill>
              </a:rPr>
              <a:t>Розвиток витривалості</a:t>
            </a:r>
          </a:p>
        </p:txBody>
      </p:sp>
      <p:pic>
        <p:nvPicPr>
          <p:cNvPr id="6" name="Содержимое 4" descr="r-31-01-ergaster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9865" y="2635387"/>
            <a:ext cx="2933303" cy="202537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9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 чи спека?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4059936" cy="4929336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Гейдельберзька людина стала предковою формою для </a:t>
            </a:r>
            <a:r>
              <a:rPr lang="uk-UA" dirty="0" err="1">
                <a:solidFill>
                  <a:srgbClr val="002060"/>
                </a:solidFill>
              </a:rPr>
              <a:t>сапіенсів</a:t>
            </a:r>
            <a:r>
              <a:rPr lang="uk-UA" dirty="0">
                <a:solidFill>
                  <a:srgbClr val="002060"/>
                </a:solidFill>
              </a:rPr>
              <a:t> та неандертальців.</a:t>
            </a:r>
          </a:p>
          <a:p>
            <a:r>
              <a:rPr lang="uk-UA" dirty="0">
                <a:solidFill>
                  <a:srgbClr val="002060"/>
                </a:solidFill>
              </a:rPr>
              <a:t>Неандертальці сформувалися в Європі, а </a:t>
            </a:r>
            <a:r>
              <a:rPr lang="uk-UA" dirty="0" err="1">
                <a:solidFill>
                  <a:srgbClr val="002060"/>
                </a:solidFill>
              </a:rPr>
              <a:t>сапіенси</a:t>
            </a:r>
            <a:r>
              <a:rPr lang="uk-UA" dirty="0">
                <a:solidFill>
                  <a:srgbClr val="002060"/>
                </a:solidFill>
              </a:rPr>
              <a:t> в Африці.</a:t>
            </a:r>
          </a:p>
          <a:p>
            <a:r>
              <a:rPr lang="uk-UA" dirty="0">
                <a:solidFill>
                  <a:srgbClr val="002060"/>
                </a:solidFill>
              </a:rPr>
              <a:t>Це наклало відбиток на будову їхнього тіла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r-36-03-Figure-15 (Neanderthal, Cave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2" y="1484784"/>
            <a:ext cx="3528392" cy="50938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10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Менструальний цикл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75521" y="1445965"/>
            <a:ext cx="5544712" cy="526713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найближчих родичів людини (вищих мавп) самкам притаманний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естральний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цикл, коли зовнішні ознаки самки вказують на період готовності до зачаття.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предків людини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естральний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цикл змінився на менструальний, коли момент сприятливий для зачаття прихований навіть від самої жінки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07077C2F-C7F1-4DDC-9ADC-F5D9062E5C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74" y="2063412"/>
            <a:ext cx="2933006" cy="3163845"/>
          </a:xfrm>
        </p:spPr>
      </p:pic>
    </p:spTree>
    <p:extLst>
      <p:ext uri="{BB962C8B-B14F-4D97-AF65-F5344CB8AC3E}">
        <p14:creationId xmlns:p14="http://schemas.microsoft.com/office/powerpoint/2010/main" val="212167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11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 родини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93853" y="1823712"/>
            <a:ext cx="5240263" cy="439961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різних етапах еволюції людини відбір йшов на користь різних варіантів складу родини.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у сучасної людини можна зустріти всі можливі варіанти.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 поширені зараз моногамія,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серіальна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моногамія і полігамія. Рідше можна зустріти інші варіанти, такі, як, наприклад, поліандрія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orangutan2.jpg">
            <a:extLst>
              <a:ext uri="{FF2B5EF4-FFF2-40B4-BE49-F238E27FC236}">
                <a16:creationId xmlns:a16="http://schemas.microsoft.com/office/drawing/2014/main" id="{E23F9457-A57C-49F5-BD27-1F2F2CD671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2587442"/>
            <a:ext cx="3240360" cy="26138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03200" y="2285522"/>
            <a:ext cx="7511040" cy="196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2822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509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етапи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еволюції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981200" y="1385875"/>
            <a:ext cx="5410944" cy="507335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млн років тому –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сахельантропи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розходження з предками шимпанзе, перші адаптації до прямоходіння, жили на деревах у тропічному лісі або на його узліссі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5,5 млн років тому –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ардипітеки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жили і харчувалися на деревах у савані, пересувалися між групами дерев на двох ногах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r-18-02-sahelanthropus.jpg">
            <a:extLst>
              <a:ext uri="{FF2B5EF4-FFF2-40B4-BE49-F238E27FC236}">
                <a16:creationId xmlns:a16="http://schemas.microsoft.com/office/drawing/2014/main" id="{5416A541-BD52-4B63-8FED-CE25A26684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19939" y="1844824"/>
            <a:ext cx="2417164" cy="342036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Екологічна стратегія дрібних приматів.</a:t>
            </a:r>
            <a:br>
              <a:rPr lang="uk-UA" dirty="0"/>
            </a:br>
            <a:r>
              <a:rPr lang="uk-UA" dirty="0"/>
              <a:t>Деревний спосіб життя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88C3C7-084B-45D8-B8FB-073E2A1D35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2516668"/>
            <a:ext cx="4382562" cy="280484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Дрібні примати, які були предками вищих мавп, пересувалися по гілках охоплюючи їх долонями і пальцями.</a:t>
            </a:r>
          </a:p>
          <a:p>
            <a:r>
              <a:rPr lang="uk-UA" dirty="0"/>
              <a:t>Для ефективних стрибків потрібен був добре розвинений хвіст.</a:t>
            </a:r>
          </a:p>
          <a:p>
            <a:r>
              <a:rPr lang="ru-RU" dirty="0" err="1"/>
              <a:t>Раціон</a:t>
            </a:r>
            <a:r>
              <a:rPr lang="ru-RU" dirty="0"/>
              <a:t> – </a:t>
            </a:r>
            <a:r>
              <a:rPr lang="ru-RU" dirty="0" err="1"/>
              <a:t>всеїдність</a:t>
            </a:r>
            <a:r>
              <a:rPr lang="ru-RU" dirty="0"/>
              <a:t> з </a:t>
            </a:r>
            <a:r>
              <a:rPr lang="ru-RU" dirty="0" err="1"/>
              <a:t>переважанням</a:t>
            </a:r>
            <a:r>
              <a:rPr lang="ru-RU" dirty="0"/>
              <a:t> </a:t>
            </a:r>
            <a:r>
              <a:rPr lang="ru-RU" dirty="0" err="1"/>
              <a:t>фруктоїдності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6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Перехід до великих розмірів. </a:t>
            </a:r>
            <a:br>
              <a:rPr lang="uk-UA" dirty="0"/>
            </a:br>
            <a:r>
              <a:rPr lang="uk-UA" dirty="0"/>
              <a:t>Шлях на землю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B0FE9E-6023-4CCE-9D7D-6513CA17DE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" y="2038664"/>
            <a:ext cx="4497049" cy="37325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825625"/>
            <a:ext cx="5867400" cy="4351338"/>
          </a:xfrm>
        </p:spPr>
        <p:txBody>
          <a:bodyPr/>
          <a:lstStyle/>
          <a:p>
            <a:r>
              <a:rPr lang="uk-UA" dirty="0"/>
              <a:t>Предки людиноподібних мавп дотримувалися еволюційної стратегії збільшення розмірів тіла.</a:t>
            </a:r>
          </a:p>
          <a:p>
            <a:r>
              <a:rPr lang="uk-UA" dirty="0"/>
              <a:t>Наслідком стала обмежена можливість до стрибків і редукція непотрібного вже хвоста.</a:t>
            </a:r>
          </a:p>
          <a:p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дозволяли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 </a:t>
            </a:r>
            <a:r>
              <a:rPr lang="ru-RU" dirty="0" err="1"/>
              <a:t>спускатися</a:t>
            </a:r>
            <a:r>
              <a:rPr lang="ru-RU" dirty="0"/>
              <a:t> на землю (у </a:t>
            </a:r>
            <a:r>
              <a:rPr lang="ru-RU" dirty="0" err="1"/>
              <a:t>тропічному</a:t>
            </a:r>
            <a:r>
              <a:rPr lang="ru-RU" dirty="0"/>
              <a:t> </a:t>
            </a:r>
            <a:r>
              <a:rPr lang="ru-RU" dirty="0" err="1"/>
              <a:t>лісі</a:t>
            </a:r>
            <a:r>
              <a:rPr lang="ru-RU" dirty="0"/>
              <a:t> </a:t>
            </a:r>
            <a:r>
              <a:rPr lang="ru-RU" dirty="0" err="1"/>
              <a:t>хижаки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938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Проблеми і перспективи виходу в савану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5E35DA-B37C-447F-8EA9-7BF0E0653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1" y="1765665"/>
            <a:ext cx="3891365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1843" y="1825625"/>
            <a:ext cx="6931156" cy="4351338"/>
          </a:xfrm>
        </p:spPr>
        <p:txBody>
          <a:bodyPr/>
          <a:lstStyle/>
          <a:p>
            <a:r>
              <a:rPr lang="uk-UA" dirty="0"/>
              <a:t>Зменшення площі лісів загострило конкурентну боротьбу в лісових екосистемах. Але поряд розширювалася савана з новими екологічними нішами.</a:t>
            </a:r>
          </a:p>
          <a:p>
            <a:r>
              <a:rPr lang="ru-RU" dirty="0"/>
              <a:t>Для </a:t>
            </a:r>
            <a:r>
              <a:rPr lang="ru-RU" dirty="0" err="1"/>
              <a:t>виживання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савани</a:t>
            </a:r>
            <a:r>
              <a:rPr lang="ru-RU" dirty="0"/>
              <a:t> предкам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нова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 smtClean="0"/>
              <a:t>стратегія</a:t>
            </a:r>
            <a:r>
              <a:rPr lang="ru-RU" dirty="0"/>
              <a:t>. </a:t>
            </a:r>
          </a:p>
          <a:p>
            <a:r>
              <a:rPr lang="ru-RU" dirty="0" err="1"/>
              <a:t>Наслідком</a:t>
            </a:r>
            <a:r>
              <a:rPr lang="ru-RU" dirty="0"/>
              <a:t> стали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будові</a:t>
            </a:r>
            <a:r>
              <a:rPr lang="ru-RU" dirty="0"/>
              <a:t>,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поведінці</a:t>
            </a:r>
            <a:r>
              <a:rPr lang="ru-RU" dirty="0"/>
              <a:t> у </a:t>
            </a:r>
            <a:r>
              <a:rPr lang="ru-RU" dirty="0" err="1"/>
              <a:t>предків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03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</a:t>
            </a:r>
            <a:r>
              <a:rPr lang="uk-UA" dirty="0" err="1"/>
              <a:t>біпедії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8CEA17-1198-457D-B092-29FE00623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5319"/>
            <a:ext cx="3810000" cy="41719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Преадаптації до прямоходіння виникли ще під час життя на деревах.</a:t>
            </a:r>
          </a:p>
          <a:p>
            <a:r>
              <a:rPr lang="uk-UA" dirty="0"/>
              <a:t>Предки людини навіть на перших етапах життя у савані жили переважно на деревах і тільки переходили по землі від однієї групи дерев до іншої.</a:t>
            </a:r>
          </a:p>
          <a:p>
            <a:r>
              <a:rPr lang="uk-UA" dirty="0"/>
              <a:t>Але адаптації до прямоходіння в них були вже непогано розвинені (наприклад, у </a:t>
            </a:r>
            <a:r>
              <a:rPr lang="uk-UA" dirty="0" err="1"/>
              <a:t>ардіпітеків</a:t>
            </a:r>
            <a:r>
              <a:rPr lang="uk-UA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28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Склад родини і груповий брак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6184" y="1380402"/>
            <a:ext cx="5987321" cy="5112473"/>
          </a:xfrm>
        </p:spPr>
        <p:txBody>
          <a:bodyPr/>
          <a:lstStyle/>
          <a:p>
            <a:r>
              <a:rPr lang="uk-UA" dirty="0"/>
              <a:t>Проблемою для виживання у савані було те, що самки не могли самостійно вирощувати дітей. Потрібна була допомога самця.</a:t>
            </a:r>
          </a:p>
          <a:p>
            <a:r>
              <a:rPr lang="uk-UA" dirty="0"/>
              <a:t>Але у окремого самця був досить високий ризик загинути до того, як дитина стане достатньо дорослою.</a:t>
            </a:r>
          </a:p>
          <a:p>
            <a:r>
              <a:rPr lang="uk-UA" dirty="0"/>
              <a:t>Саме тому поширюється така форма відносин, як груповий брак.</a:t>
            </a:r>
          </a:p>
          <a:p>
            <a:r>
              <a:rPr lang="uk-UA" dirty="0"/>
              <a:t>Але він не став єдиною формою родинних відносин у людини (навіть основною у сучасною людини не є)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2E689B8-C8B8-434B-BF04-655B49E6BD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5" y="1825625"/>
            <a:ext cx="5181600" cy="3894593"/>
          </a:xfrm>
        </p:spPr>
      </p:pic>
    </p:spTree>
    <p:extLst>
      <p:ext uri="{BB962C8B-B14F-4D97-AF65-F5344CB8AC3E}">
        <p14:creationId xmlns:p14="http://schemas.microsoft.com/office/powerpoint/2010/main" val="338600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Зміна </a:t>
            </a:r>
            <a:r>
              <a:rPr lang="uk-UA" dirty="0" err="1"/>
              <a:t>естрального</a:t>
            </a:r>
            <a:r>
              <a:rPr lang="uk-UA" dirty="0"/>
              <a:t> циклу на менструальний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52E0AA-778F-4636-AA25-2C43EC12B4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8" y="2278506"/>
            <a:ext cx="5582543" cy="32378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0226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всіх людиноподібних приматів має місце </a:t>
            </a:r>
            <a:r>
              <a:rPr lang="uk-UA" dirty="0" err="1"/>
              <a:t>естральний</a:t>
            </a:r>
            <a:r>
              <a:rPr lang="uk-UA" dirty="0"/>
              <a:t> цикл у самок. У цьому варіанті момент готовності самки до запліднення чітко виражений.</a:t>
            </a:r>
          </a:p>
          <a:p>
            <a:r>
              <a:rPr lang="uk-UA" dirty="0"/>
              <a:t>Виняток один – людина. У жінок нашого виду має місце менструальний цикл. </a:t>
            </a:r>
            <a:r>
              <a:rPr lang="uk-UA"/>
              <a:t>У менструальному </a:t>
            </a:r>
            <a:r>
              <a:rPr lang="uk-UA" dirty="0"/>
              <a:t>циклі момент готовності до запліднення прихований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50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91E7C-2BCC-461E-BF8C-7A1E4A14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Соціальна структура груп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4A72F-7C2F-406E-8587-C86FD326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70031" cy="456018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всіх приматів, які адаптувалися до життя у савані, соціальні відносини є добре розвиненими.  Але форма таких відносин може бути різною.</a:t>
            </a:r>
          </a:p>
          <a:p>
            <a:r>
              <a:rPr lang="ru-RU" dirty="0"/>
              <a:t>У </a:t>
            </a:r>
            <a:r>
              <a:rPr lang="ru-RU" dirty="0" err="1"/>
              <a:t>собакоголових</a:t>
            </a:r>
            <a:r>
              <a:rPr lang="ru-RU" dirty="0"/>
              <a:t> </a:t>
            </a:r>
            <a:r>
              <a:rPr lang="ru-RU" dirty="0" err="1"/>
              <a:t>мавп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геронтократія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жорсткою</a:t>
            </a:r>
            <a:r>
              <a:rPr lang="ru-RU" dirty="0"/>
              <a:t> </a:t>
            </a:r>
            <a:r>
              <a:rPr lang="ru-RU" dirty="0" err="1"/>
              <a:t>іерархічною</a:t>
            </a:r>
            <a:r>
              <a:rPr lang="ru-RU" dirty="0"/>
              <a:t> структурою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предків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структура не </a:t>
            </a:r>
            <a:r>
              <a:rPr lang="ru-RU" dirty="0" err="1"/>
              <a:t>була</a:t>
            </a:r>
            <a:r>
              <a:rPr lang="ru-RU" dirty="0"/>
              <a:t> такою </a:t>
            </a:r>
            <a:r>
              <a:rPr lang="ru-RU" dirty="0" err="1"/>
              <a:t>жорсткою</a:t>
            </a:r>
            <a:r>
              <a:rPr lang="ru-RU" dirty="0"/>
              <a:t> і допускала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692666B-C500-4095-951E-9D456B897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458"/>
            <a:ext cx="5181600" cy="3471672"/>
          </a:xfrm>
        </p:spPr>
      </p:pic>
    </p:spTree>
    <p:extLst>
      <p:ext uri="{BB962C8B-B14F-4D97-AF65-F5344CB8AC3E}">
        <p14:creationId xmlns:p14="http://schemas.microsoft.com/office/powerpoint/2010/main" val="304582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Дві харчові стратегії. Парантропи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C90ACB3-8E2C-4197-BE32-642547498E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3" y="2098623"/>
            <a:ext cx="4876800" cy="36576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1430" y="1825625"/>
            <a:ext cx="6250898" cy="4667250"/>
          </a:xfrm>
        </p:spPr>
        <p:txBody>
          <a:bodyPr/>
          <a:lstStyle/>
          <a:p>
            <a:r>
              <a:rPr lang="uk-UA" dirty="0"/>
              <a:t>Австралопітеки були вже гарно адаптовані до життя у савані. Їх раціон залишався всеїдним.</a:t>
            </a:r>
          </a:p>
          <a:p>
            <a:r>
              <a:rPr lang="uk-UA" dirty="0"/>
              <a:t>Парантропи були нащадками австралопітеків, які дотримувалися стратегії переважної </a:t>
            </a:r>
            <a:r>
              <a:rPr lang="uk-UA" dirty="0" err="1"/>
              <a:t>рослиноїдності</a:t>
            </a:r>
            <a:r>
              <a:rPr lang="uk-UA" dirty="0"/>
              <a:t> (хоча один із видів і відзначався досить широким харчовим раціоном)</a:t>
            </a:r>
          </a:p>
          <a:p>
            <a:r>
              <a:rPr lang="uk-UA" dirty="0"/>
              <a:t>Це стало причиною характерних змін у будові тіла (череп, шелепи, зуби, розвинений статевий диморфізм)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2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Дві харчові стратегії. Ранні </a:t>
            </a:r>
            <a:r>
              <a:rPr lang="en-US" i="1" dirty="0"/>
              <a:t>Homo</a:t>
            </a:r>
            <a:endParaRPr lang="ru-RU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Інші нащадки австралопітеків (ранні представники роду Людина) дотримувалися іншої харчової стратегії.</a:t>
            </a:r>
          </a:p>
          <a:p>
            <a:r>
              <a:rPr lang="uk-UA" dirty="0"/>
              <a:t>Для них було характерним збереження всеїдності але із збільшенням долі м’яса у раціоні.</a:t>
            </a:r>
          </a:p>
          <a:p>
            <a:r>
              <a:rPr lang="uk-UA" dirty="0"/>
              <a:t>Наслідком стало зникнення гребнів на черепі, зменшення розмірів щелеп та зубів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14C2CBF-42F3-4A2D-B1E9-EFF276CC58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6" y="1890561"/>
            <a:ext cx="3771278" cy="4030553"/>
          </a:xfrm>
        </p:spPr>
      </p:pic>
    </p:spTree>
    <p:extLst>
      <p:ext uri="{BB962C8B-B14F-4D97-AF65-F5344CB8AC3E}">
        <p14:creationId xmlns:p14="http://schemas.microsoft.com/office/powerpoint/2010/main" val="394304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Екологічна стратегія «полуденного хижака»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EA0590-0CFB-480D-A611-265AF89179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" y="1969135"/>
            <a:ext cx="4617939" cy="362219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1507" y="1825625"/>
            <a:ext cx="6481995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Нащадками ранніх </a:t>
            </a:r>
            <a:r>
              <a:rPr lang="en-US" i="1" dirty="0"/>
              <a:t>Homo</a:t>
            </a:r>
            <a:r>
              <a:rPr lang="uk-UA" dirty="0"/>
              <a:t> були представники виду </a:t>
            </a:r>
            <a:r>
              <a:rPr lang="en-US" i="1" dirty="0"/>
              <a:t>Homo ergaster</a:t>
            </a:r>
            <a:r>
              <a:rPr lang="uk-UA" dirty="0"/>
              <a:t>. Скоріш за все, саме вони зайняли екологічну нішу «</a:t>
            </a:r>
            <a:r>
              <a:rPr lang="uk-UA" dirty="0" err="1"/>
              <a:t>полуденого</a:t>
            </a:r>
            <a:r>
              <a:rPr lang="uk-UA" dirty="0"/>
              <a:t> хижака» і стали полювати в середині дня</a:t>
            </a:r>
          </a:p>
          <a:p>
            <a:r>
              <a:rPr lang="uk-UA" dirty="0"/>
              <a:t>Цей проміжок часу є надзвичайно жарким. І більшість африканських ссавців погано </a:t>
            </a:r>
            <a:r>
              <a:rPr lang="uk-UA" dirty="0" err="1"/>
              <a:t>переносять</a:t>
            </a:r>
            <a:r>
              <a:rPr lang="uk-UA" dirty="0"/>
              <a:t> рух у цей період. Активний рух часто стає причиною їх перегріву, що суттєво полегшує полювання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03200" y="2285522"/>
            <a:ext cx="7511040" cy="196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2822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509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етапи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еволюції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220367" y="1343422"/>
            <a:ext cx="5111589" cy="507335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4,2 млн років тому – австралопітеки: жили у савані, добре адаптовані до прямоходіння, всеїдні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2,2 млн років тому – поява роду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Homo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людина вміла: жили у савані, виготовляли кам’яні знаряддя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1.9 млн років тому – людина працююча, зайняття ніші «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полуденого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хижака», використовування вогню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4" descr="r-24-01-79537-004-EFDD3800.jpg">
            <a:extLst>
              <a:ext uri="{FF2B5EF4-FFF2-40B4-BE49-F238E27FC236}">
                <a16:creationId xmlns:a16="http://schemas.microsoft.com/office/drawing/2014/main" id="{D7BBC783-3A01-4FAB-85D6-60E57E40D3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85485" y="1857375"/>
            <a:ext cx="2717167" cy="3659857"/>
          </a:xfrm>
        </p:spPr>
      </p:pic>
    </p:spTree>
    <p:extLst>
      <p:ext uri="{BB962C8B-B14F-4D97-AF65-F5344CB8AC3E}">
        <p14:creationId xmlns:p14="http://schemas.microsoft.com/office/powerpoint/2010/main" val="357006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Знаряддя праці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5EC1D0-4A23-4570-BAC6-3C5661CE6B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9" y="2467002"/>
            <a:ext cx="5181600" cy="306858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6143" y="1825625"/>
            <a:ext cx="5942347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Суттєвим досягненням було виготовлення знарядь праці.</a:t>
            </a:r>
          </a:p>
          <a:p>
            <a:r>
              <a:rPr lang="uk-UA" dirty="0"/>
              <a:t>Це дозволило швидко розрізати тіла загиблих тварин і поїдати їх у недосяжному для інших хижаків місці. Відповідно ще більше зросла доля м’яса у раціоні.</a:t>
            </a:r>
          </a:p>
          <a:p>
            <a:r>
              <a:rPr lang="uk-UA" dirty="0"/>
              <a:t>Як показують сучасні досліди навіть примітивні </a:t>
            </a:r>
            <a:r>
              <a:rPr lang="uk-UA" dirty="0" err="1"/>
              <a:t>олдувайські</a:t>
            </a:r>
            <a:r>
              <a:rPr lang="uk-UA" dirty="0"/>
              <a:t> </a:t>
            </a:r>
            <a:r>
              <a:rPr lang="uk-UA" dirty="0" err="1"/>
              <a:t>чоппери</a:t>
            </a:r>
            <a:r>
              <a:rPr lang="uk-UA" dirty="0"/>
              <a:t> дозволяють 2-3 особам повністю розрізати тіло слона за 2-3 години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39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505"/>
          </a:xfrm>
        </p:spPr>
        <p:txBody>
          <a:bodyPr/>
          <a:lstStyle/>
          <a:p>
            <a:pPr algn="ctr"/>
            <a:r>
              <a:rPr lang="uk-UA" dirty="0"/>
              <a:t>Ефективне полювання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6144" y="1326630"/>
            <a:ext cx="5988342" cy="485033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Ефективна взаємодія у групі мисливців різко підвищила ефективність полювання. Особливо після формування мови.</a:t>
            </a:r>
          </a:p>
          <a:p>
            <a:r>
              <a:rPr lang="uk-UA" dirty="0"/>
              <a:t>Також ефективність полювання зросла після винайдення більш досконалих знарядь, які дозволили уражати здобич з досить далекої відстані.</a:t>
            </a:r>
          </a:p>
          <a:p>
            <a:r>
              <a:rPr lang="uk-UA" dirty="0"/>
              <a:t>Наслідком стало перетворення людини на </a:t>
            </a:r>
            <a:r>
              <a:rPr lang="uk-UA" dirty="0" err="1"/>
              <a:t>суперефективного</a:t>
            </a:r>
            <a:r>
              <a:rPr lang="uk-UA" dirty="0"/>
              <a:t> хижака який відіграв значну роль у </a:t>
            </a:r>
            <a:r>
              <a:rPr lang="uk-UA" dirty="0" err="1"/>
              <a:t>плейстоценовому</a:t>
            </a:r>
            <a:r>
              <a:rPr lang="uk-UA" dirty="0"/>
              <a:t> вимиранні </a:t>
            </a:r>
            <a:r>
              <a:rPr lang="uk-UA" dirty="0" err="1"/>
              <a:t>мегафауни</a:t>
            </a:r>
            <a:r>
              <a:rPr lang="uk-UA" dirty="0"/>
              <a:t> кількох континентів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828265A-7B74-4646-B496-2EE2386FEA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" y="1825625"/>
            <a:ext cx="5282658" cy="3705745"/>
          </a:xfrm>
        </p:spPr>
      </p:pic>
    </p:spTree>
    <p:extLst>
      <p:ext uri="{BB962C8B-B14F-4D97-AF65-F5344CB8AC3E}">
        <p14:creationId xmlns:p14="http://schemas.microsoft.com/office/powerpoint/2010/main" val="112371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838A9-95BA-4470-A20F-6621EEE7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Перехід до сільськогосподарського виробництва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55A924-840A-4D20-B3DA-F6C7DA4E8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6" y="2486819"/>
            <a:ext cx="4876800" cy="30289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AEBB73-93ED-459A-A9AC-CFD5FE14C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293" y="1825625"/>
            <a:ext cx="6100996" cy="4351338"/>
          </a:xfrm>
        </p:spPr>
        <p:txBody>
          <a:bodyPr/>
          <a:lstStyle/>
          <a:p>
            <a:r>
              <a:rPr lang="uk-UA" dirty="0"/>
              <a:t>Перехід від полювання та збирання до сільськогосподарського виробництва сприяв різкому збільшенню кількості населення планети.</a:t>
            </a:r>
          </a:p>
          <a:p>
            <a:r>
              <a:rPr lang="uk-UA" dirty="0"/>
              <a:t>На тій самій площі тепер могло харчуватися в кілька разів більше людей, ніж раніше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99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207-5359-4276-8F7D-7770D66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Морфологічні адаптації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умов існування</a:t>
            </a:r>
            <a:endParaRPr lang="ru-RU" dirty="0"/>
          </a:p>
        </p:txBody>
      </p:sp>
      <p:pic>
        <p:nvPicPr>
          <p:cNvPr id="5" name="Содержимое 4" descr="tn.jpg">
            <a:extLst>
              <a:ext uri="{FF2B5EF4-FFF2-40B4-BE49-F238E27FC236}">
                <a16:creationId xmlns:a16="http://schemas.microsoft.com/office/drawing/2014/main" id="{E03A50D7-093D-4780-AFF3-A606324B3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1453" y="1825625"/>
            <a:ext cx="59490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0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66F1B-CA6A-49D1-81F0-E9245BB7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Історія морфологічних адаптацій.</a:t>
            </a:r>
            <a:br>
              <a:rPr lang="uk-UA" dirty="0"/>
            </a:br>
            <a:r>
              <a:rPr lang="uk-UA" dirty="0"/>
              <a:t>Від ранніх </a:t>
            </a:r>
            <a:r>
              <a:rPr lang="uk-UA" dirty="0" err="1"/>
              <a:t>сапієнсів</a:t>
            </a:r>
            <a:r>
              <a:rPr lang="uk-UA" dirty="0"/>
              <a:t> до сучасних популяцій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2B0139-C8BC-4531-9211-5D21AC476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891" y="1825625"/>
            <a:ext cx="7210269" cy="466725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Вид </a:t>
            </a:r>
            <a:r>
              <a:rPr lang="en-US" i="1" dirty="0"/>
              <a:t>Homo sapiens</a:t>
            </a:r>
            <a:r>
              <a:rPr lang="uk-UA" i="1" dirty="0"/>
              <a:t> </a:t>
            </a:r>
            <a:r>
              <a:rPr lang="uk-UA" dirty="0"/>
              <a:t>сформувався та території Африки у період від 300 до 100 тисяч років тому.</a:t>
            </a:r>
          </a:p>
          <a:p>
            <a:r>
              <a:rPr lang="uk-UA" dirty="0"/>
              <a:t>Приблизно 70-75 тисяч років тому почалася міграція представників виду за межі Африки.</a:t>
            </a:r>
          </a:p>
          <a:p>
            <a:r>
              <a:rPr lang="uk-UA" dirty="0"/>
              <a:t>Морфологічні ознаки виду були значною мірою отримані від його предків.</a:t>
            </a:r>
          </a:p>
          <a:p>
            <a:r>
              <a:rPr lang="uk-UA" dirty="0"/>
              <a:t>На них також вплинули умови проживання до яких доводилося пристосовуватися і схрещування з представниками інших видів роду </a:t>
            </a:r>
            <a:r>
              <a:rPr lang="en-US" i="1" dirty="0"/>
              <a:t>Homo</a:t>
            </a:r>
            <a:endParaRPr lang="ru-RU" i="1" dirty="0"/>
          </a:p>
        </p:txBody>
      </p:sp>
      <p:pic>
        <p:nvPicPr>
          <p:cNvPr id="5" name="Содержимое 3" descr="aboriginal_australian_genome_fig1_600.jpg">
            <a:extLst>
              <a:ext uri="{FF2B5EF4-FFF2-40B4-BE49-F238E27FC236}">
                <a16:creationId xmlns:a16="http://schemas.microsoft.com/office/drawing/2014/main" id="{55BE2E82-7CA3-48CF-9974-9318E8013C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8456" y="2528515"/>
            <a:ext cx="3993290" cy="2435907"/>
          </a:xfrm>
        </p:spPr>
      </p:pic>
    </p:spTree>
    <p:extLst>
      <p:ext uri="{BB962C8B-B14F-4D97-AF65-F5344CB8AC3E}">
        <p14:creationId xmlns:p14="http://schemas.microsoft.com/office/powerpoint/2010/main" val="885471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66F1B-CA6A-49D1-81F0-E9245BB7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Історія морфологічних адаптацій.</a:t>
            </a:r>
            <a:br>
              <a:rPr lang="uk-UA" dirty="0"/>
            </a:br>
            <a:r>
              <a:rPr lang="uk-UA" dirty="0"/>
              <a:t>Від ранніх </a:t>
            </a:r>
            <a:r>
              <a:rPr lang="uk-UA" dirty="0" err="1"/>
              <a:t>сапієнсів</a:t>
            </a:r>
            <a:r>
              <a:rPr lang="uk-UA" dirty="0"/>
              <a:t> до сучасних популяцій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EBFFC5-9025-402B-9CFE-B59C61030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813" y="1825625"/>
            <a:ext cx="7150308" cy="466725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Європу представники нашого виду потрапляють 40-45 тисяч років тому.</a:t>
            </a:r>
          </a:p>
          <a:p>
            <a:r>
              <a:rPr lang="uk-UA" dirty="0"/>
              <a:t>Перед цим вони схрещувалися з неандертальцями в районі Близького Сходу.</a:t>
            </a:r>
          </a:p>
          <a:p>
            <a:r>
              <a:rPr lang="uk-UA" dirty="0"/>
              <a:t>Серед них тривалий час зустрічаються морфологічні типи близькі до вихідної групи переселенців з Африки.</a:t>
            </a:r>
          </a:p>
          <a:p>
            <a:r>
              <a:rPr lang="uk-UA" dirty="0"/>
              <a:t>На фото реконструкції давніх людей з території сучасної Воронезької області. Людина з верхнього фото жила там 26 тисяч років тому, а людина з нижнього – 20 тисяч років тому</a:t>
            </a:r>
            <a:endParaRPr lang="ru-RU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C812659-CEB9-4B75-9E7A-8673393658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7647482" y="4111566"/>
            <a:ext cx="3706318" cy="2381309"/>
          </a:xfrm>
          <a:noFill/>
          <a:ln/>
        </p:spPr>
      </p:pic>
      <p:pic>
        <p:nvPicPr>
          <p:cNvPr id="8" name="Picture 4" descr="kostenki 2_100_rec">
            <a:extLst>
              <a:ext uri="{FF2B5EF4-FFF2-40B4-BE49-F238E27FC236}">
                <a16:creationId xmlns:a16="http://schemas.microsoft.com/office/drawing/2014/main" id="{C7D74798-FCA2-455D-8AEC-9E283378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84460" y="1690688"/>
            <a:ext cx="1632362" cy="238131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1033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66F1B-CA6A-49D1-81F0-E9245BB7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Історія морфологічних адаптацій.</a:t>
            </a:r>
            <a:br>
              <a:rPr lang="uk-UA" dirty="0"/>
            </a:br>
            <a:r>
              <a:rPr lang="uk-UA" dirty="0"/>
              <a:t>Від ранніх </a:t>
            </a:r>
            <a:r>
              <a:rPr lang="uk-UA" dirty="0" err="1"/>
              <a:t>сапієнсів</a:t>
            </a:r>
            <a:r>
              <a:rPr lang="uk-UA" dirty="0"/>
              <a:t> до сучасних популяцій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2B0139-C8BC-4531-9211-5D21AC476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7522" y="1825625"/>
            <a:ext cx="8034728" cy="466725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Америка заселялася останньою серед усіх континентів. Це відбувалося від 17 до 14 тисяч років тому, хоча, за деякими даними окремі міграції могли відбуватися і раніше.</a:t>
            </a:r>
          </a:p>
          <a:p>
            <a:r>
              <a:rPr lang="uk-UA" dirty="0"/>
              <a:t>Морфологічно найдавніші із реконструйованих черепів не дуже нагадують сучасних індіанців. Можливо це пов’язано із тим, що заселення материка відбувалося у кілька хвиль. Можливо, мав місце «ефект засновника». Можливо, причина в адаптації до місцевих умов існування.</a:t>
            </a:r>
          </a:p>
          <a:p>
            <a:r>
              <a:rPr lang="uk-UA" dirty="0"/>
              <a:t>На фото череп і реконструкція жінки, однієї з найдавніших жителів Бразилії</a:t>
            </a:r>
          </a:p>
          <a:p>
            <a:endParaRPr lang="ru-RU" dirty="0"/>
          </a:p>
        </p:txBody>
      </p:sp>
      <p:pic>
        <p:nvPicPr>
          <p:cNvPr id="7" name="Picture 4" descr="Lapa Vermelha IV_brazilia_100_luzia skull_var">
            <a:extLst>
              <a:ext uri="{FF2B5EF4-FFF2-40B4-BE49-F238E27FC236}">
                <a16:creationId xmlns:a16="http://schemas.microsoft.com/office/drawing/2014/main" id="{8C715754-0176-4E28-9BA4-448FD2949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783" y="1825625"/>
            <a:ext cx="3273864" cy="43513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2800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A9E0BB-BD1B-498B-9F55-C4D429B9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980"/>
          </a:xfrm>
        </p:spPr>
        <p:txBody>
          <a:bodyPr/>
          <a:lstStyle/>
          <a:p>
            <a:pPr algn="ctr"/>
            <a:r>
              <a:rPr lang="uk-UA" dirty="0"/>
              <a:t>Розмір та пропорції тіла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5A7A1F-19A7-4DA7-8EDD-ED3805654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23" y="1825625"/>
            <a:ext cx="8349521" cy="4351338"/>
          </a:xfrm>
        </p:spPr>
        <p:txBody>
          <a:bodyPr/>
          <a:lstStyle/>
          <a:p>
            <a:r>
              <a:rPr lang="uk-UA" dirty="0"/>
              <a:t>Розмір та пропорції тіла є ознакою, на яку природний добір впливає досить швидко. Це добре видно на прикладі популяцій, які живуть в різних кліматичних умовах.</a:t>
            </a:r>
          </a:p>
          <a:p>
            <a:r>
              <a:rPr lang="uk-UA" dirty="0"/>
              <a:t>Жителі жарких регіонів (наприклад, </a:t>
            </a:r>
            <a:r>
              <a:rPr lang="uk-UA" dirty="0" err="1"/>
              <a:t>масаї</a:t>
            </a:r>
            <a:r>
              <a:rPr lang="uk-UA" dirty="0"/>
              <a:t>), мають високий зріст і довгі кінцівки, що суттєво полегшує тепловіддачу тіла.</a:t>
            </a:r>
          </a:p>
          <a:p>
            <a:r>
              <a:rPr lang="uk-UA" dirty="0"/>
              <a:t>У жителів холодних регіонів (наприклад, ескімосів) тіло більш компактне, що мінімізує втрати тепла у холодному кліматі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1014785-92BE-4412-A7AC-368C7CD46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16" y="1825625"/>
            <a:ext cx="2950374" cy="4351338"/>
          </a:xfrm>
        </p:spPr>
      </p:pic>
    </p:spTree>
    <p:extLst>
      <p:ext uri="{BB962C8B-B14F-4D97-AF65-F5344CB8AC3E}">
        <p14:creationId xmlns:p14="http://schemas.microsoft.com/office/powerpoint/2010/main" val="179788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A9E0BB-BD1B-498B-9F55-C4D429B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Середній зріст людей у різних регіонах</a:t>
            </a:r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2DFF2B-2A3D-4DEC-8214-EDDA9EA4C8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990" y="1555804"/>
            <a:ext cx="4696469" cy="485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997449-0BEE-4755-8F25-A9DD6F15EC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017" y="1555805"/>
            <a:ext cx="4946580" cy="4852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13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2B34B-0BCA-4F56-81DE-3B6C4397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55"/>
            <a:ext cx="10515600" cy="924029"/>
          </a:xfrm>
        </p:spPr>
        <p:txBody>
          <a:bodyPr/>
          <a:lstStyle/>
          <a:p>
            <a:pPr algn="ctr"/>
            <a:r>
              <a:rPr lang="uk-UA" dirty="0"/>
              <a:t>Пігмеї та тропічний ліс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A7445-4F1F-4CF9-95A9-B83B4A90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372" y="1094284"/>
            <a:ext cx="8410939" cy="5593461"/>
          </a:xfrm>
        </p:spPr>
        <p:txBody>
          <a:bodyPr/>
          <a:lstStyle/>
          <a:p>
            <a:r>
              <a:rPr lang="uk-UA" dirty="0"/>
              <a:t>Пігмеї є представниками племен, які живуть у тропічному лісі в Африці. Схожі племена живуть і в інших тропічних регіонах.</a:t>
            </a:r>
          </a:p>
          <a:p>
            <a:r>
              <a:rPr lang="uk-UA" dirty="0"/>
              <a:t>Їх характерною ознакою є низький зріст. Хоча об’єм мозку у них такий, як і в інших представників виду.</a:t>
            </a:r>
          </a:p>
          <a:p>
            <a:r>
              <a:rPr lang="uk-UA" dirty="0"/>
              <a:t>Тривалий час вважали, що всі ці племена мають спільне походження. Але генетичне дослідження виявило, що навіть в Африці дві різні групи пігмеїв зменшили свій зріст за рахунок різних мутацій (ріст є кількісною ознакою і залежить від багатьох генів).</a:t>
            </a:r>
          </a:p>
          <a:p>
            <a:r>
              <a:rPr lang="uk-UA" dirty="0"/>
              <a:t>Таким чином, скоріш за все, ця ознака є способом пристосування до умов життя в тропічному лісі. Але жодна з гіпотез, які це пояснюють, ще не доведена</a:t>
            </a:r>
          </a:p>
          <a:p>
            <a:endParaRPr lang="ru-RU" dirty="0"/>
          </a:p>
        </p:txBody>
      </p:sp>
      <p:pic>
        <p:nvPicPr>
          <p:cNvPr id="5" name="Содержимое 4" descr="7_05.jpg">
            <a:extLst>
              <a:ext uri="{FF2B5EF4-FFF2-40B4-BE49-F238E27FC236}">
                <a16:creationId xmlns:a16="http://schemas.microsoft.com/office/drawing/2014/main" id="{1DA529E8-B1CE-4B0F-90EE-11670F634D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664311" y="1480854"/>
            <a:ext cx="3274317" cy="4385656"/>
          </a:xfrm>
        </p:spPr>
      </p:pic>
    </p:spTree>
    <p:extLst>
      <p:ext uri="{BB962C8B-B14F-4D97-AF65-F5344CB8AC3E}">
        <p14:creationId xmlns:p14="http://schemas.microsoft.com/office/powerpoint/2010/main" val="196445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03200" y="2285522"/>
            <a:ext cx="7511040" cy="196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2822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50912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етапи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еволюції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847528" y="1385875"/>
            <a:ext cx="5472608" cy="507335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млн років тому – людина вміла: заселення півдня Азії, проникнення в Європу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0,8 млн років тому – людина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гейдельбергська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жили на території Африки, Азії та Європи, сформували предкові популяції з яких виникли неандертальці (у Європі),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сапіенси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Африці) і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денисівська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людина (в Азії)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5" descr="r-33-04-erectussapiensbones.jpg">
            <a:extLst>
              <a:ext uri="{FF2B5EF4-FFF2-40B4-BE49-F238E27FC236}">
                <a16:creationId xmlns:a16="http://schemas.microsoft.com/office/drawing/2014/main" id="{CD1275F6-939D-4031-A7B5-A7902983BE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41764" y="1674218"/>
            <a:ext cx="2802709" cy="3843015"/>
          </a:xfrm>
        </p:spPr>
      </p:pic>
    </p:spTree>
    <p:extLst>
      <p:ext uri="{BB962C8B-B14F-4D97-AF65-F5344CB8AC3E}">
        <p14:creationId xmlns:p14="http://schemas.microsoft.com/office/powerpoint/2010/main" val="4292981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2EE26-891B-4496-97BC-D58A6915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</p:spPr>
        <p:txBody>
          <a:bodyPr/>
          <a:lstStyle/>
          <a:p>
            <a:pPr algn="ctr"/>
            <a:r>
              <a:rPr lang="ru-RU" dirty="0"/>
              <a:t>Б</a:t>
            </a:r>
            <a:r>
              <a:rPr lang="uk-UA" dirty="0"/>
              <a:t>удова тазу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758DB-AB41-4B2C-8944-CD77D5FB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1843" y="1244184"/>
            <a:ext cx="7069650" cy="5248691"/>
          </a:xfrm>
        </p:spPr>
        <p:txBody>
          <a:bodyPr/>
          <a:lstStyle/>
          <a:p>
            <a:r>
              <a:rPr lang="uk-UA" dirty="0"/>
              <a:t>Будова тазу є ознакою, яку</a:t>
            </a:r>
            <a:r>
              <a:rPr lang="en-US" i="1" dirty="0"/>
              <a:t> Homo sapiens</a:t>
            </a:r>
            <a:r>
              <a:rPr lang="uk-UA" dirty="0"/>
              <a:t> отримав від своїх предків. Її формування відбувалося у процесі адаптації до двоногого ходіння по саванні.</a:t>
            </a:r>
          </a:p>
          <a:p>
            <a:r>
              <a:rPr lang="uk-UA" dirty="0"/>
              <a:t>Для </a:t>
            </a:r>
            <a:r>
              <a:rPr lang="uk-UA" dirty="0" err="1"/>
              <a:t>біпедії</a:t>
            </a:r>
            <a:r>
              <a:rPr lang="uk-UA" dirty="0"/>
              <a:t> потрібен був вузький таз але це ускладнювало процес пологів, бо голова у дитини людини досить велика. Тому за цією ознакою існує значний статевий диморфізм.</a:t>
            </a:r>
          </a:p>
          <a:p>
            <a:r>
              <a:rPr lang="uk-UA" dirty="0"/>
              <a:t>На малюнку зображено схему руху плоду під час пологів у шимпанзе, австралопітека і сучасної людини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7E8358-B222-461E-B875-21F4F71DD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9" y="2113613"/>
            <a:ext cx="4368648" cy="31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1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B08B4-CFEE-4F60-BA6A-F2F57763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pPr algn="ctr"/>
            <a:r>
              <a:rPr lang="uk-UA" dirty="0"/>
              <a:t>Розподіл жирових </a:t>
            </a:r>
            <a:r>
              <a:rPr lang="uk-UA" dirty="0" err="1"/>
              <a:t>відкладень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6304F-C632-4F13-8F4B-E3C801AAF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303" y="1543986"/>
            <a:ext cx="6342861" cy="494888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Розподіл жирових </a:t>
            </a:r>
            <a:r>
              <a:rPr lang="uk-UA" dirty="0" err="1"/>
              <a:t>відкладень</a:t>
            </a:r>
            <a:r>
              <a:rPr lang="uk-UA" dirty="0"/>
              <a:t> на тілі, як і будова тазу, дістався людині від предків.</a:t>
            </a:r>
          </a:p>
          <a:p>
            <a:r>
              <a:rPr lang="uk-UA" dirty="0"/>
              <a:t>Але інтерпретація цієї ознаки більш складна.</a:t>
            </a:r>
          </a:p>
          <a:p>
            <a:r>
              <a:rPr lang="uk-UA" dirty="0"/>
              <a:t>У жінок характерні місця жирових </a:t>
            </a:r>
            <a:r>
              <a:rPr lang="uk-UA" dirty="0" err="1"/>
              <a:t>відкладень</a:t>
            </a:r>
            <a:r>
              <a:rPr lang="uk-UA" dirty="0"/>
              <a:t> пов’язані з виконанням ними репродуктивних функцій.</a:t>
            </a:r>
          </a:p>
          <a:p>
            <a:r>
              <a:rPr lang="uk-UA" dirty="0"/>
              <a:t>У чоловіків однозначного пояснення розподілу поки немає. Можливо, таке розміщення виконує захисну функцію для органів черевної порожнини під час полювання</a:t>
            </a:r>
            <a:endParaRPr lang="ru-RU" dirty="0"/>
          </a:p>
        </p:txBody>
      </p:sp>
      <p:pic>
        <p:nvPicPr>
          <p:cNvPr id="5" name="Объект 13">
            <a:extLst>
              <a:ext uri="{FF2B5EF4-FFF2-40B4-BE49-F238E27FC236}">
                <a16:creationId xmlns:a16="http://schemas.microsoft.com/office/drawing/2014/main" id="{0B1CC491-2D42-447F-B83D-19541A7F6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9" y="2174217"/>
            <a:ext cx="2758190" cy="2758190"/>
          </a:xfrm>
        </p:spPr>
      </p:pic>
      <p:pic>
        <p:nvPicPr>
          <p:cNvPr id="6" name="Объект 2">
            <a:extLst>
              <a:ext uri="{FF2B5EF4-FFF2-40B4-BE49-F238E27FC236}">
                <a16:creationId xmlns:a16="http://schemas.microsoft.com/office/drawing/2014/main" id="{BD406F4C-0084-49F6-8FDA-5716377207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24" y="2488167"/>
            <a:ext cx="1595973" cy="21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4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25AA9-AFA7-482C-8C63-3ECC2D35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/>
          <a:lstStyle/>
          <a:p>
            <a:pPr algn="ctr"/>
            <a:r>
              <a:rPr lang="uk-UA" dirty="0"/>
              <a:t>Пігментація шкіри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784306-A418-422D-9EB6-B0C9E009D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2197" y="1509713"/>
            <a:ext cx="7719933" cy="4983162"/>
          </a:xfrm>
        </p:spPr>
        <p:txBody>
          <a:bodyPr/>
          <a:lstStyle/>
          <a:p>
            <a:r>
              <a:rPr lang="uk-UA" dirty="0"/>
              <a:t>Пігментація шкіри у людини забезпечує один єдиний пігмент меланін. Але його синтез та розподіл в організмі контролюють декілька генів. Тому ознака має </a:t>
            </a:r>
            <a:r>
              <a:rPr lang="uk-UA" dirty="0" err="1"/>
              <a:t>успадкуванння</a:t>
            </a:r>
            <a:r>
              <a:rPr lang="uk-UA" dirty="0"/>
              <a:t> близьке до кількісних ознак.</a:t>
            </a:r>
          </a:p>
          <a:p>
            <a:r>
              <a:rPr lang="uk-UA" dirty="0"/>
              <a:t>Відбір за цією ознакою досить жорсткий. Пігментація не залежить від раси, а є адаптацією до рівня сонячного випромінення в конкретній місцевості. </a:t>
            </a:r>
          </a:p>
          <a:p>
            <a:r>
              <a:rPr lang="uk-UA" dirty="0"/>
              <a:t>Популяція адаптує колір шкіри під умови проживання приблизно за 10 тисяч років</a:t>
            </a:r>
            <a:endParaRPr lang="ru-RU" dirty="0"/>
          </a:p>
        </p:txBody>
      </p:sp>
      <p:pic>
        <p:nvPicPr>
          <p:cNvPr id="5" name="Содержимое 4" descr="663793.jpg">
            <a:extLst>
              <a:ext uri="{FF2B5EF4-FFF2-40B4-BE49-F238E27FC236}">
                <a16:creationId xmlns:a16="http://schemas.microsoft.com/office/drawing/2014/main" id="{49F5C3AA-209D-42C4-97EC-B171633A9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392" y="1687994"/>
            <a:ext cx="3653963" cy="3482012"/>
          </a:xfrm>
          <a:ln/>
        </p:spPr>
      </p:pic>
    </p:spTree>
    <p:extLst>
      <p:ext uri="{BB962C8B-B14F-4D97-AF65-F5344CB8AC3E}">
        <p14:creationId xmlns:p14="http://schemas.microsoft.com/office/powerpoint/2010/main" val="721090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48E99-C23C-445D-919C-14361F00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Варіанти пігментації шкіри людини (шкала </a:t>
            </a:r>
            <a:r>
              <a:rPr lang="uk-UA" dirty="0" err="1"/>
              <a:t>Лушана</a:t>
            </a:r>
            <a:r>
              <a:rPr lang="uk-UA" dirty="0"/>
              <a:t>) та розподіл пігментації за регіонами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AC58F9-3D0E-4CF4-BBC4-5B11548AA2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367" y="2372709"/>
            <a:ext cx="4357508" cy="304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45A6E3B-E836-4738-BA3D-66CB628D51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484185" y="2372709"/>
            <a:ext cx="5617064" cy="304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1961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E5ED6-CF9D-4AF5-8438-219A79D5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pPr algn="ctr"/>
            <a:r>
              <a:rPr lang="uk-UA" dirty="0"/>
              <a:t>Волосся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A4375-B3DF-496D-81C9-0C9554E28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783" y="1450870"/>
            <a:ext cx="6790545" cy="504200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Волосся у різних людей відрізняється за формою і кольором.</a:t>
            </a:r>
          </a:p>
          <a:p>
            <a:r>
              <a:rPr lang="uk-UA" dirty="0"/>
              <a:t>Кучеряве волосся є вихідним для нашого виду. Воно давало найбільший ефект для захисту від перегріву мозку в умовах савани.</a:t>
            </a:r>
          </a:p>
          <a:p>
            <a:r>
              <a:rPr lang="uk-UA" dirty="0"/>
              <a:t>Пряме волосся поширилося пізніше в тих популяціях, які жили в умовах меншого сонячного випромінення.</a:t>
            </a:r>
          </a:p>
          <a:p>
            <a:r>
              <a:rPr lang="uk-UA" dirty="0"/>
              <a:t>Колір волосся пов’язаний з синтезом меланіну і часто є ознакою, за якою відбувається статевий добір</a:t>
            </a:r>
            <a:endParaRPr lang="ru-RU" dirty="0"/>
          </a:p>
        </p:txBody>
      </p:sp>
      <p:pic>
        <p:nvPicPr>
          <p:cNvPr id="5" name="Содержимое 4" descr="blond.jpg">
            <a:extLst>
              <a:ext uri="{FF2B5EF4-FFF2-40B4-BE49-F238E27FC236}">
                <a16:creationId xmlns:a16="http://schemas.microsoft.com/office/drawing/2014/main" id="{A2F8A810-F428-41C1-9C0B-28375C88A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34064" y="2113612"/>
            <a:ext cx="4428153" cy="3321115"/>
          </a:xfrm>
        </p:spPr>
      </p:pic>
    </p:spTree>
    <p:extLst>
      <p:ext uri="{BB962C8B-B14F-4D97-AF65-F5344CB8AC3E}">
        <p14:creationId xmlns:p14="http://schemas.microsoft.com/office/powerpoint/2010/main" val="4110340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F3717-C74F-449B-ADF3-6EA28A9A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Фізіолого-біохімічні адаптації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умов існування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3B637D-E648-4A17-BC5C-88DF1BAD1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28" y="1825625"/>
            <a:ext cx="6463944" cy="4351338"/>
          </a:xfrm>
        </p:spPr>
      </p:pic>
    </p:spTree>
    <p:extLst>
      <p:ext uri="{BB962C8B-B14F-4D97-AF65-F5344CB8AC3E}">
        <p14:creationId xmlns:p14="http://schemas.microsoft.com/office/powerpoint/2010/main" val="760078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високих і низьких температур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FFF4-17EC-4B57-80B2-FD382B72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Пристосування</a:t>
            </a:r>
            <a:r>
              <a:rPr lang="ru-RU" dirty="0"/>
              <a:t> до холоду 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вид </a:t>
            </a:r>
            <a:r>
              <a:rPr lang="ru-RU" dirty="0" err="1"/>
              <a:t>кліматичної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жари</a:t>
            </a:r>
            <a:r>
              <a:rPr lang="ru-RU" dirty="0"/>
              <a:t> в нас </a:t>
            </a:r>
            <a:r>
              <a:rPr lang="ru-RU" dirty="0" err="1"/>
              <a:t>вироблені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до холоду,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предки жили в </a:t>
            </a:r>
            <a:r>
              <a:rPr lang="ru-RU" dirty="0" err="1"/>
              <a:t>умовах</a:t>
            </a:r>
            <a:r>
              <a:rPr lang="ru-RU" dirty="0"/>
              <a:t> теплого </a:t>
            </a:r>
            <a:r>
              <a:rPr lang="ru-RU" dirty="0" err="1"/>
              <a:t>клімату</a:t>
            </a:r>
            <a:r>
              <a:rPr lang="ru-RU" dirty="0"/>
              <a:t>, і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відбувалася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 до тепла. </a:t>
            </a:r>
          </a:p>
          <a:p>
            <a:r>
              <a:rPr lang="ru-RU" dirty="0"/>
              <a:t>Рефлекторно </a:t>
            </a:r>
            <a:r>
              <a:rPr lang="ru-RU" dirty="0" err="1"/>
              <a:t>звужуються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тепловіддачу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кровоток </a:t>
            </a:r>
            <a:r>
              <a:rPr lang="ru-RU" dirty="0" err="1"/>
              <a:t>перерозподіляється</a:t>
            </a:r>
            <a:r>
              <a:rPr lang="ru-RU" dirty="0"/>
              <a:t> до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температуру. </a:t>
            </a:r>
          </a:p>
        </p:txBody>
      </p:sp>
    </p:spTree>
    <p:extLst>
      <p:ext uri="{BB962C8B-B14F-4D97-AF65-F5344CB8AC3E}">
        <p14:creationId xmlns:p14="http://schemas.microsoft.com/office/powerpoint/2010/main" val="1096425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високих і низьких температур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FFF4-17EC-4B57-80B2-FD382B726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холоду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тепла через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Особливо </a:t>
            </a:r>
            <a:r>
              <a:rPr lang="ru-RU" dirty="0" err="1"/>
              <a:t>активується</a:t>
            </a:r>
            <a:r>
              <a:rPr lang="ru-RU" dirty="0"/>
              <a:t> </a:t>
            </a:r>
            <a:r>
              <a:rPr lang="ru-RU" dirty="0" err="1"/>
              <a:t>катаболізм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r>
              <a:rPr lang="ru-RU" dirty="0"/>
              <a:t> і </a:t>
            </a:r>
            <a:r>
              <a:rPr lang="ru-RU" dirty="0" err="1"/>
              <a:t>вуглеводів</a:t>
            </a:r>
            <a:r>
              <a:rPr lang="ru-RU" dirty="0"/>
              <a:t>,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тепловтрати</a:t>
            </a:r>
            <a:r>
              <a:rPr lang="ru-RU" dirty="0"/>
              <a:t> не </a:t>
            </a:r>
            <a:r>
              <a:rPr lang="ru-RU" dirty="0" err="1"/>
              <a:t>компенсуються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тремтіння</a:t>
            </a:r>
            <a:r>
              <a:rPr lang="ru-RU" dirty="0"/>
              <a:t> — </a:t>
            </a:r>
            <a:r>
              <a:rPr lang="ru-RU" dirty="0" err="1"/>
              <a:t>мимовільне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підшкірних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тепло.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1A776A-53D8-4518-B6DD-E0FBA6119F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12924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високих і низьких температур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FFF4-17EC-4B57-80B2-FD382B726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перегрівання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тепловіддачі</a:t>
            </a:r>
            <a:r>
              <a:rPr lang="ru-RU" dirty="0"/>
              <a:t> й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теплопродукції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і через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надлишок</a:t>
            </a:r>
            <a:r>
              <a:rPr lang="ru-RU" dirty="0"/>
              <a:t> тепла. </a:t>
            </a:r>
          </a:p>
          <a:p>
            <a:r>
              <a:rPr lang="ru-RU" dirty="0"/>
              <a:t>У той час, як температура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тепловіддачі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92BC9C-8694-4E65-A069-C9E62EF96C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50723"/>
            <a:ext cx="5181600" cy="3701142"/>
          </a:xfrm>
        </p:spPr>
      </p:pic>
    </p:spTree>
    <p:extLst>
      <p:ext uri="{BB962C8B-B14F-4D97-AF65-F5344CB8AC3E}">
        <p14:creationId xmlns:p14="http://schemas.microsoft.com/office/powerpoint/2010/main" val="302532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75"/>
            <a:ext cx="10515600" cy="909039"/>
          </a:xfrm>
        </p:spPr>
        <p:txBody>
          <a:bodyPr/>
          <a:lstStyle/>
          <a:p>
            <a:pPr algn="ctr"/>
            <a:r>
              <a:rPr lang="uk-UA" dirty="0"/>
              <a:t>Адаптація до високих і низьких температур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87511C4-ED1E-4E46-B5EB-8E8DB65BE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33" y="1225992"/>
            <a:ext cx="7620624" cy="374680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98E6A14-A5CF-4A93-BAB4-1A52416D7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5167312"/>
            <a:ext cx="10439400" cy="1325563"/>
          </a:xfrm>
        </p:spPr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температура </a:t>
            </a:r>
            <a:r>
              <a:rPr lang="ru-RU" dirty="0" err="1"/>
              <a:t>перевищує</a:t>
            </a:r>
            <a:r>
              <a:rPr lang="ru-RU" dirty="0"/>
              <a:t> +30 °С,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потовиділення</a:t>
            </a:r>
            <a:r>
              <a:rPr lang="ru-RU" dirty="0"/>
              <a:t>. </a:t>
            </a:r>
            <a:r>
              <a:rPr lang="ru-RU" dirty="0" err="1"/>
              <a:t>Волога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випаровується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й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охолоджує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2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03200" y="2285522"/>
            <a:ext cx="7511040" cy="196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2822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2060"/>
                </a:solidFill>
              </a:rPr>
              <a:t>Проблема </a:t>
            </a:r>
            <a:r>
              <a:rPr lang="ru-RU" dirty="0" err="1">
                <a:solidFill>
                  <a:srgbClr val="002060"/>
                </a:solidFill>
              </a:rPr>
              <a:t>вибору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kak_vibr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47529" y="1916832"/>
            <a:ext cx="3654541" cy="324036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663952" y="1524000"/>
            <a:ext cx="4568184" cy="507335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 стали такими як зараз тому, що колись наші предки робили вибір віддаючи перевагу тій або іншій екологічній стратегії.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вашої уваги кілька виборів наших предків, які зробили нас такими, якими ми є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46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високих і низьких температур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FFF4-17EC-4B57-80B2-FD382B72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контактує</a:t>
            </a:r>
            <a:r>
              <a:rPr lang="ru-RU" dirty="0"/>
              <a:t> з холодом,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довготривалі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. </a:t>
            </a:r>
          </a:p>
          <a:p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газообмін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уміст</a:t>
            </a:r>
            <a:r>
              <a:rPr lang="ru-RU" dirty="0"/>
              <a:t> холестерину й </a:t>
            </a:r>
            <a:r>
              <a:rPr lang="ru-RU" dirty="0" err="1"/>
              <a:t>жирних</a:t>
            </a:r>
            <a:r>
              <a:rPr lang="ru-RU" dirty="0"/>
              <a:t> кислот у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стовщений</a:t>
            </a:r>
            <a:r>
              <a:rPr lang="ru-RU" dirty="0"/>
              <a:t> шар </a:t>
            </a:r>
            <a:r>
              <a:rPr lang="ru-RU" dirty="0" err="1"/>
              <a:t>підшкірного</a:t>
            </a:r>
            <a:r>
              <a:rPr lang="ru-RU" dirty="0"/>
              <a:t> жиру. </a:t>
            </a:r>
          </a:p>
          <a:p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них </a:t>
            </a:r>
            <a:r>
              <a:rPr lang="ru-RU" dirty="0" err="1"/>
              <a:t>підвищено</a:t>
            </a:r>
            <a:r>
              <a:rPr lang="ru-RU" dirty="0"/>
              <a:t> на 10–15 %. В </a:t>
            </a:r>
            <a:r>
              <a:rPr lang="ru-RU" dirty="0" err="1"/>
              <a:t>ескімосів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перевищення</a:t>
            </a:r>
            <a:r>
              <a:rPr lang="ru-RU" dirty="0"/>
              <a:t> становить 15–30 %, до того ж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й </a:t>
            </a:r>
            <a:r>
              <a:rPr lang="ru-RU" dirty="0" err="1"/>
              <a:t>жири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0218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/>
          <a:lstStyle/>
          <a:p>
            <a:pPr algn="ctr"/>
            <a:r>
              <a:rPr lang="uk-UA" dirty="0"/>
              <a:t>Адаптація до гіпоксії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757C790-43DC-4E25-B4F3-86B3865CE2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3" y="2345518"/>
            <a:ext cx="4876800" cy="2847975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50D711C0-098C-4F13-B83E-588B79DB1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273" y="1184224"/>
            <a:ext cx="6010924" cy="53086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високогірних</a:t>
            </a:r>
            <a:r>
              <a:rPr lang="ru-RU" dirty="0"/>
              <a:t> районах атмосфера </a:t>
            </a:r>
            <a:r>
              <a:rPr lang="ru-RU" dirty="0" err="1"/>
              <a:t>розряджена</a:t>
            </a:r>
            <a:r>
              <a:rPr lang="ru-RU" dirty="0"/>
              <a:t>, і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для нормального </a:t>
            </a:r>
            <a:r>
              <a:rPr lang="ru-RU" dirty="0" err="1"/>
              <a:t>дихання</a:t>
            </a:r>
            <a:r>
              <a:rPr lang="ru-RU" dirty="0"/>
              <a:t>. За таких умов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гіпоксія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екстреної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гіпоксії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частота й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подиху</a:t>
            </a:r>
            <a:r>
              <a:rPr lang="ru-RU" dirty="0"/>
              <a:t>,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розширюються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й </a:t>
            </a:r>
            <a:r>
              <a:rPr lang="ru-RU" dirty="0" err="1"/>
              <a:t>серця</a:t>
            </a:r>
            <a:r>
              <a:rPr lang="ru-RU" dirty="0"/>
              <a:t>. </a:t>
            </a:r>
          </a:p>
          <a:p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, особливо </a:t>
            </a:r>
            <a:r>
              <a:rPr lang="ru-RU" dirty="0" err="1"/>
              <a:t>гліколізу</a:t>
            </a:r>
            <a:r>
              <a:rPr lang="ru-RU" dirty="0"/>
              <a:t>. </a:t>
            </a:r>
            <a:r>
              <a:rPr lang="ru-RU" dirty="0" err="1"/>
              <a:t>Стимулюється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кров’яних</a:t>
            </a:r>
            <a:r>
              <a:rPr lang="ru-RU" dirty="0"/>
              <a:t> депо (</a:t>
            </a:r>
            <a:r>
              <a:rPr lang="ru-RU" dirty="0" err="1"/>
              <a:t>селезінки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986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6"/>
            <a:ext cx="10515600" cy="987074"/>
          </a:xfrm>
        </p:spPr>
        <p:txBody>
          <a:bodyPr/>
          <a:lstStyle/>
          <a:p>
            <a:pPr algn="ctr"/>
            <a:r>
              <a:rPr lang="uk-UA" dirty="0"/>
              <a:t>Адаптація до гіпоксії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FFF4-17EC-4B57-80B2-FD382B72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583" y="1409074"/>
            <a:ext cx="6387059" cy="520371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гіпоксія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,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гіпертрофія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і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м’яза</a:t>
            </a:r>
            <a:r>
              <a:rPr lang="ru-RU" dirty="0"/>
              <a:t>,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альвеол у </a:t>
            </a:r>
            <a:r>
              <a:rPr lang="ru-RU" dirty="0" err="1"/>
              <a:t>легенях</a:t>
            </a:r>
            <a:r>
              <a:rPr lang="ru-RU" dirty="0"/>
              <a:t>. </a:t>
            </a:r>
          </a:p>
          <a:p>
            <a:r>
              <a:rPr lang="ru-RU" dirty="0" err="1"/>
              <a:t>Активується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. У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число </a:t>
            </a:r>
            <a:r>
              <a:rPr lang="ru-RU" dirty="0" err="1"/>
              <a:t>мітохондрій</a:t>
            </a:r>
            <a:r>
              <a:rPr lang="ru-RU" dirty="0"/>
              <a:t>, у тканинах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високогір’їв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Америки й </a:t>
            </a:r>
            <a:r>
              <a:rPr lang="ru-RU" dirty="0" err="1"/>
              <a:t>Гімалаїв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гемоглобіну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добре </a:t>
            </a:r>
            <a:r>
              <a:rPr lang="ru-RU" dirty="0" err="1"/>
              <a:t>насичує</a:t>
            </a:r>
            <a:r>
              <a:rPr lang="ru-RU" dirty="0"/>
              <a:t> </a:t>
            </a:r>
            <a:r>
              <a:rPr lang="ru-RU" dirty="0" err="1"/>
              <a:t>артеріальну</a:t>
            </a:r>
            <a:r>
              <a:rPr lang="ru-RU" dirty="0"/>
              <a:t> кров киснем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A33944-9B15-4166-AC46-6BC84BE9D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16" y="2047083"/>
            <a:ext cx="5181600" cy="3458718"/>
          </a:xfrm>
        </p:spPr>
      </p:pic>
    </p:spTree>
    <p:extLst>
      <p:ext uri="{BB962C8B-B14F-4D97-AF65-F5344CB8AC3E}">
        <p14:creationId xmlns:p14="http://schemas.microsoft.com/office/powerpoint/2010/main" val="2357133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55"/>
            <a:ext cx="10515600" cy="909039"/>
          </a:xfrm>
        </p:spPr>
        <p:txBody>
          <a:bodyPr/>
          <a:lstStyle/>
          <a:p>
            <a:pPr algn="ctr"/>
            <a:r>
              <a:rPr lang="uk-UA" dirty="0"/>
              <a:t>Адаптація до дії патогенів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EC74A9-7693-417A-BA89-FA148966F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4" y="1981973"/>
            <a:ext cx="3853721" cy="2894054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0C9EFC9-8832-4877-B66B-041F33DF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079" y="1079294"/>
            <a:ext cx="7441367" cy="541144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Адаптацією до впливу малярійного плазмодія на популяції людей стало виникнення мутацій, які стають причиною </a:t>
            </a:r>
            <a:r>
              <a:rPr lang="uk-UA" dirty="0" err="1"/>
              <a:t>серпоподібноклітинної</a:t>
            </a:r>
            <a:r>
              <a:rPr lang="uk-UA" dirty="0"/>
              <a:t> анемії.</a:t>
            </a:r>
          </a:p>
          <a:p>
            <a:r>
              <a:rPr lang="uk-UA" dirty="0"/>
              <a:t>Результатом цих мутацій стає заміна однієї амінокислоти в молекулі гемоглобіну на іншу (в різних популяціях виникали різні варіанти таких замін).</a:t>
            </a:r>
          </a:p>
          <a:p>
            <a:r>
              <a:rPr lang="uk-UA" dirty="0"/>
              <a:t>Отриманий варіант гемоглобіну утворює молекули неправильної форми, що стає причиною зміни форми еритроцитів.</a:t>
            </a:r>
          </a:p>
          <a:p>
            <a:r>
              <a:rPr lang="uk-UA" dirty="0"/>
              <a:t>Такі еритроцити гірше транспортують кисень але суттєво полегшують перебіг малярії</a:t>
            </a:r>
          </a:p>
        </p:txBody>
      </p:sp>
    </p:spTree>
    <p:extLst>
      <p:ext uri="{BB962C8B-B14F-4D97-AF65-F5344CB8AC3E}">
        <p14:creationId xmlns:p14="http://schemas.microsoft.com/office/powerpoint/2010/main" val="1634643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A63F-69AC-45EF-80C7-77CA3E12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Адаптація до дії патогенів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9EDE9F-D26E-4C13-8561-4FD983A30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892" y="1424066"/>
            <a:ext cx="6415790" cy="4946754"/>
          </a:xfrm>
        </p:spPr>
        <p:txBody>
          <a:bodyPr/>
          <a:lstStyle/>
          <a:p>
            <a:r>
              <a:rPr lang="uk-UA" dirty="0"/>
              <a:t>Ген системи груп крові АВ0 забезпечує наявність двох різних антигенів на поверхні еритроцитів (групи крові А, В та АВ) або їх відсутність (група крові 0).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патогени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ховатися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антигени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, яка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0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 система у людей з такою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розпізнавати</a:t>
            </a:r>
            <a:r>
              <a:rPr lang="ru-RU" dirty="0"/>
              <a:t> </a:t>
            </a:r>
            <a:r>
              <a:rPr lang="ru-RU" dirty="0" err="1" smtClean="0"/>
              <a:t>патогени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0F1B93-C115-42F6-81C8-DB7814E5E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46" y="2040008"/>
            <a:ext cx="5181600" cy="3442885"/>
          </a:xfrm>
        </p:spPr>
      </p:pic>
    </p:spTree>
    <p:extLst>
      <p:ext uri="{BB962C8B-B14F-4D97-AF65-F5344CB8AC3E}">
        <p14:creationId xmlns:p14="http://schemas.microsoft.com/office/powerpoint/2010/main" val="3503552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C5313-70F3-4E7B-B411-C4D1D20E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/>
              <a:t>Дякую за увагу!</a:t>
            </a:r>
            <a:endParaRPr lang="ru-RU" sz="4800" b="1" dirty="0"/>
          </a:p>
        </p:txBody>
      </p:sp>
      <p:pic>
        <p:nvPicPr>
          <p:cNvPr id="8" name="Содержимое 16" descr="IMAG0173.jpg">
            <a:extLst>
              <a:ext uri="{FF2B5EF4-FFF2-40B4-BE49-F238E27FC236}">
                <a16:creationId xmlns:a16="http://schemas.microsoft.com/office/drawing/2014/main" id="{2CF59820-BB35-40CA-BBA6-FCA6E9E31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822" y="1825625"/>
            <a:ext cx="2604356" cy="4351338"/>
          </a:xfrm>
        </p:spPr>
      </p:pic>
    </p:spTree>
    <p:extLst>
      <p:ext uri="{BB962C8B-B14F-4D97-AF65-F5344CB8AC3E}">
        <p14:creationId xmlns:p14="http://schemas.microsoft.com/office/powerpoint/2010/main" val="17107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1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Стрибки по тонких гілках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87888" y="1524000"/>
            <a:ext cx="5328592" cy="4929336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		</a:t>
            </a:r>
            <a:r>
              <a:rPr lang="ru-RU" sz="3000" dirty="0" err="1">
                <a:solidFill>
                  <a:srgbClr val="000000"/>
                </a:solidFill>
              </a:rPr>
              <a:t>Наслідки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стрибкової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локомоції</a:t>
            </a:r>
            <a:r>
              <a:rPr lang="ru-RU" sz="3000" dirty="0">
                <a:solidFill>
                  <a:srgbClr val="000000"/>
                </a:solidFill>
              </a:rPr>
              <a:t>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000" dirty="0" err="1">
                <a:solidFill>
                  <a:srgbClr val="000000"/>
                </a:solidFill>
              </a:rPr>
              <a:t>хватальна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п</a:t>
            </a:r>
            <a:r>
              <a:rPr lang="en-US" sz="3000" dirty="0">
                <a:solidFill>
                  <a:srgbClr val="000000"/>
                </a:solidFill>
              </a:rPr>
              <a:t>’</a:t>
            </a:r>
            <a:r>
              <a:rPr lang="ru-RU" sz="3000" dirty="0" err="1">
                <a:solidFill>
                  <a:srgbClr val="000000"/>
                </a:solidFill>
              </a:rPr>
              <a:t>ятипала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кінцівка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і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розвиток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дотикової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чутливості</a:t>
            </a:r>
            <a:r>
              <a:rPr lang="ru-RU" sz="3000" dirty="0">
                <a:solidFill>
                  <a:srgbClr val="000000"/>
                </a:solidFill>
              </a:rPr>
              <a:t> руки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000" dirty="0" err="1">
                <a:solidFill>
                  <a:srgbClr val="000000"/>
                </a:solidFill>
              </a:rPr>
              <a:t>розвиток</a:t>
            </a:r>
            <a:r>
              <a:rPr lang="ru-RU" sz="3000" dirty="0">
                <a:solidFill>
                  <a:srgbClr val="000000"/>
                </a:solidFill>
              </a:rPr>
              <a:t> вестибулярного </a:t>
            </a:r>
            <a:r>
              <a:rPr lang="ru-RU" sz="3000" dirty="0" err="1">
                <a:solidFill>
                  <a:srgbClr val="000000"/>
                </a:solidFill>
              </a:rPr>
              <a:t>апарату</a:t>
            </a:r>
            <a:endParaRPr lang="ru-RU" sz="3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000" dirty="0" err="1">
                <a:solidFill>
                  <a:srgbClr val="000000"/>
                </a:solidFill>
              </a:rPr>
              <a:t>розвиток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бінокулярного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зору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і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закріплення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провідної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ролі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зору</a:t>
            </a:r>
            <a:endParaRPr lang="ru-RU" sz="3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000" dirty="0" err="1">
                <a:solidFill>
                  <a:srgbClr val="000000"/>
                </a:solidFill>
              </a:rPr>
              <a:t>більша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швидкість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нервових</a:t>
            </a:r>
            <a:r>
              <a:rPr lang="ru-RU" sz="3000" dirty="0">
                <a:solidFill>
                  <a:srgbClr val="000000"/>
                </a:solidFill>
              </a:rPr>
              <a:t> </a:t>
            </a:r>
            <a:r>
              <a:rPr lang="ru-RU" sz="3000" dirty="0" err="1">
                <a:solidFill>
                  <a:srgbClr val="000000"/>
                </a:solidFill>
              </a:rPr>
              <a:t>реакцій</a:t>
            </a:r>
            <a:endParaRPr lang="ru-RU" sz="3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000" dirty="0" err="1">
                <a:solidFill>
                  <a:srgbClr val="000000"/>
                </a:solidFill>
              </a:rPr>
              <a:t>редукція</a:t>
            </a:r>
            <a:r>
              <a:rPr lang="ru-RU" sz="3000" dirty="0">
                <a:solidFill>
                  <a:srgbClr val="000000"/>
                </a:solidFill>
              </a:rPr>
              <a:t> нюху</a:t>
            </a:r>
            <a:endParaRPr lang="ru-RU" sz="3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593304"/>
            <a:ext cx="3073831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2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розмір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akalipithecus_diorama_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2" y="2060849"/>
            <a:ext cx="4059238" cy="347934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79976" y="1524000"/>
            <a:ext cx="4536504" cy="5001344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		</a:t>
            </a:r>
            <a:r>
              <a:rPr lang="ru-RU" dirty="0" err="1">
                <a:solidFill>
                  <a:srgbClr val="000000"/>
                </a:solidFill>
              </a:rPr>
              <a:t>Наслідки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збільшення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розмірів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тіла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мавп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зменшення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можливостей</a:t>
            </a:r>
            <a:r>
              <a:rPr lang="ru-RU" dirty="0">
                <a:solidFill>
                  <a:srgbClr val="000000"/>
                </a:solidFill>
              </a:rPr>
              <a:t> для </a:t>
            </a:r>
            <a:r>
              <a:rPr lang="ru-RU" dirty="0" err="1">
                <a:solidFill>
                  <a:srgbClr val="000000"/>
                </a:solidFill>
              </a:rPr>
              <a:t>стрибків</a:t>
            </a: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редукція</a:t>
            </a:r>
            <a:r>
              <a:rPr lang="ru-RU" dirty="0">
                <a:solidFill>
                  <a:srgbClr val="000000"/>
                </a:solidFill>
              </a:rPr>
              <a:t> хвоста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тенденція</a:t>
            </a:r>
            <a:r>
              <a:rPr lang="ru-RU" dirty="0">
                <a:solidFill>
                  <a:srgbClr val="000000"/>
                </a:solidFill>
              </a:rPr>
              <a:t> переходу до наземного способу </a:t>
            </a:r>
            <a:r>
              <a:rPr lang="ru-RU" dirty="0" err="1">
                <a:solidFill>
                  <a:srgbClr val="000000"/>
                </a:solidFill>
              </a:rPr>
              <a:t>життя</a:t>
            </a: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</a:rPr>
              <a:t>збільшення</a:t>
            </a:r>
            <a:r>
              <a:rPr lang="ru-RU" dirty="0">
                <a:solidFill>
                  <a:srgbClr val="000000"/>
                </a:solidFill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</a:rPr>
              <a:t>мозку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3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Кольоровий світ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200" y="1812032"/>
            <a:ext cx="4172272" cy="399323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сприйняття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світу</a:t>
            </a:r>
            <a:r>
              <a:rPr lang="ru-RU" dirty="0">
                <a:solidFill>
                  <a:srgbClr val="002060"/>
                </a:solidFill>
              </a:rPr>
              <a:t> колбочками </a:t>
            </a:r>
            <a:r>
              <a:rPr lang="ru-RU" dirty="0" err="1">
                <a:solidFill>
                  <a:srgbClr val="002060"/>
                </a:solidFill>
              </a:rPr>
              <a:t>беруть</a:t>
            </a:r>
            <a:r>
              <a:rPr lang="ru-RU" dirty="0">
                <a:solidFill>
                  <a:srgbClr val="002060"/>
                </a:solidFill>
              </a:rPr>
              <a:t> участь </a:t>
            </a:r>
            <a:r>
              <a:rPr lang="ru-RU" dirty="0" err="1">
                <a:solidFill>
                  <a:srgbClr val="002060"/>
                </a:solidFill>
              </a:rPr>
              <a:t>білки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опсини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більшості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ссавців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є</a:t>
            </a:r>
            <a:r>
              <a:rPr lang="ru-RU" dirty="0">
                <a:solidFill>
                  <a:srgbClr val="002060"/>
                </a:solidFill>
              </a:rPr>
              <a:t> два </a:t>
            </a:r>
            <a:r>
              <a:rPr lang="ru-RU" dirty="0" err="1">
                <a:solidFill>
                  <a:srgbClr val="002060"/>
                </a:solidFill>
              </a:rPr>
              <a:t>типи</a:t>
            </a:r>
            <a:r>
              <a:rPr lang="ru-RU" dirty="0">
                <a:solidFill>
                  <a:srgbClr val="002060"/>
                </a:solidFill>
              </a:rPr>
              <a:t> таких </a:t>
            </a:r>
            <a:r>
              <a:rPr lang="ru-RU" dirty="0" err="1">
                <a:solidFill>
                  <a:srgbClr val="002060"/>
                </a:solidFill>
              </a:rPr>
              <a:t>білків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людиноподібних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мавп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три</a:t>
            </a:r>
            <a:endParaRPr lang="ru-RU" dirty="0"/>
          </a:p>
        </p:txBody>
      </p:sp>
      <p:pic>
        <p:nvPicPr>
          <p:cNvPr id="6" name="Содержимое 8" descr="колбочки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05819" y="1714500"/>
            <a:ext cx="3810000" cy="4191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Кольоровий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хромосомы челове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75520" y="1772816"/>
            <a:ext cx="3943628" cy="403244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951984" y="1524000"/>
            <a:ext cx="4320480" cy="4929336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кодує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колбочек,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синього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кодують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колбочек,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зеленого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Х-хромосомі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2695</Words>
  <Application>Microsoft Office PowerPoint</Application>
  <PresentationFormat>Широкоэкранный</PresentationFormat>
  <Paragraphs>226</Paragraphs>
  <Slides>55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Arial Unicode MS</vt:lpstr>
      <vt:lpstr>Calibri</vt:lpstr>
      <vt:lpstr>Calibri Light</vt:lpstr>
      <vt:lpstr>Times New Roman</vt:lpstr>
      <vt:lpstr>Тема Office</vt:lpstr>
      <vt:lpstr>Екологія людини. Стратегії та адаптації</vt:lpstr>
      <vt:lpstr>Основні етапи еволюції людини</vt:lpstr>
      <vt:lpstr>Основні етапи еволюції людини</vt:lpstr>
      <vt:lpstr>Основні етапи еволюції людини</vt:lpstr>
      <vt:lpstr>Проблема вибору</vt:lpstr>
      <vt:lpstr>Вибір 1 Стрибки по тонких гілках</vt:lpstr>
      <vt:lpstr>Вибір 2 Великий розмір</vt:lpstr>
      <vt:lpstr>Вибір 3 Кольоровий світ</vt:lpstr>
      <vt:lpstr>Кольоровий світ</vt:lpstr>
      <vt:lpstr>Кольоровий світ Як бачать метелика різні ссавці</vt:lpstr>
      <vt:lpstr>Вибір 4 Пити чи не пити?</vt:lpstr>
      <vt:lpstr>Вибір 5 Специфічний рух по гілках як преадаптація до прямоходіння</vt:lpstr>
      <vt:lpstr>Вибір 6 Савана чи ліс?</vt:lpstr>
      <vt:lpstr>Вибір 7 Що їмо?</vt:lpstr>
      <vt:lpstr>Проблема вітамінів</vt:lpstr>
      <vt:lpstr>Вибір 8 Коли полюємо?</vt:lpstr>
      <vt:lpstr>Вибір 9 Холод чи спека?</vt:lpstr>
      <vt:lpstr>Вибір 10 Менструальний цикл</vt:lpstr>
      <vt:lpstr>Вибір 11 Склад родини</vt:lpstr>
      <vt:lpstr>Екологічна стратегія дрібних приматів. Деревний спосіб життя</vt:lpstr>
      <vt:lpstr>Перехід до великих розмірів.  Шлях на землю</vt:lpstr>
      <vt:lpstr>Проблеми і перспективи виходу в савану</vt:lpstr>
      <vt:lpstr>Адаптація до біпедії</vt:lpstr>
      <vt:lpstr>Склад родини і груповий брак</vt:lpstr>
      <vt:lpstr>Зміна естрального циклу на менструальний</vt:lpstr>
      <vt:lpstr>Соціальна структура груп</vt:lpstr>
      <vt:lpstr>Дві харчові стратегії. Парантропи</vt:lpstr>
      <vt:lpstr>Дві харчові стратегії. Ранні Homo</vt:lpstr>
      <vt:lpstr>Екологічна стратегія «полуденного хижака»</vt:lpstr>
      <vt:lpstr>Знаряддя праці</vt:lpstr>
      <vt:lpstr>Ефективне полювання</vt:lpstr>
      <vt:lpstr>Перехід до сільськогосподарського виробництва</vt:lpstr>
      <vt:lpstr>Морфологічні адаптації Homo sapiens до умов існування</vt:lpstr>
      <vt:lpstr>Історія морфологічних адаптацій. Від ранніх сапієнсів до сучасних популяцій</vt:lpstr>
      <vt:lpstr>Історія морфологічних адаптацій. Від ранніх сапієнсів до сучасних популяцій</vt:lpstr>
      <vt:lpstr>Історія морфологічних адаптацій. Від ранніх сапієнсів до сучасних популяцій</vt:lpstr>
      <vt:lpstr>Розмір та пропорції тіла</vt:lpstr>
      <vt:lpstr>Середній зріст людей у різних регіонах</vt:lpstr>
      <vt:lpstr>Пігмеї та тропічний ліс</vt:lpstr>
      <vt:lpstr>Будова тазу</vt:lpstr>
      <vt:lpstr>Розподіл жирових відкладень</vt:lpstr>
      <vt:lpstr>Пігментація шкіри</vt:lpstr>
      <vt:lpstr>Варіанти пігментації шкіри людини (шкала Лушана) та розподіл пігментації за регіонами</vt:lpstr>
      <vt:lpstr>Волосся</vt:lpstr>
      <vt:lpstr>Фізіолого-біохімічні адаптації Homo sapiens до умов існування</vt:lpstr>
      <vt:lpstr>Адаптація до високих і низьких температур</vt:lpstr>
      <vt:lpstr>Адаптація до високих і низьких температур</vt:lpstr>
      <vt:lpstr>Адаптація до високих і низьких температур</vt:lpstr>
      <vt:lpstr>Адаптація до високих і низьких температур</vt:lpstr>
      <vt:lpstr>Адаптація до високих і низьких температур</vt:lpstr>
      <vt:lpstr>Адаптація до гіпоксії</vt:lpstr>
      <vt:lpstr>Адаптація до гіпоксії</vt:lpstr>
      <vt:lpstr>Адаптація до дії патогенів</vt:lpstr>
      <vt:lpstr>Адаптація до дії патогенів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стратегії на різних етапах еволюції людини</dc:title>
  <dc:creator>Konstantin</dc:creator>
  <cp:lastModifiedBy>Оксана Зайцева</cp:lastModifiedBy>
  <cp:revision>20</cp:revision>
  <dcterms:created xsi:type="dcterms:W3CDTF">2020-10-11T15:10:14Z</dcterms:created>
  <dcterms:modified xsi:type="dcterms:W3CDTF">2020-11-13T11:42:45Z</dcterms:modified>
</cp:coreProperties>
</file>