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92"/>
  </p:notesMasterIdLst>
  <p:handoutMasterIdLst>
    <p:handoutMasterId r:id="rId93"/>
  </p:handoutMasterIdLst>
  <p:sldIdLst>
    <p:sldId id="339" r:id="rId2"/>
    <p:sldId id="430" r:id="rId3"/>
    <p:sldId id="431" r:id="rId4"/>
    <p:sldId id="432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90" r:id="rId46"/>
    <p:sldId id="391" r:id="rId47"/>
    <p:sldId id="392" r:id="rId48"/>
    <p:sldId id="393" r:id="rId49"/>
    <p:sldId id="394" r:id="rId50"/>
    <p:sldId id="395" r:id="rId51"/>
    <p:sldId id="396" r:id="rId52"/>
    <p:sldId id="397" r:id="rId53"/>
    <p:sldId id="398" r:id="rId54"/>
    <p:sldId id="399" r:id="rId55"/>
    <p:sldId id="400" r:id="rId56"/>
    <p:sldId id="401" r:id="rId57"/>
    <p:sldId id="402" r:id="rId58"/>
    <p:sldId id="403" r:id="rId59"/>
    <p:sldId id="404" r:id="rId60"/>
    <p:sldId id="405" r:id="rId61"/>
    <p:sldId id="406" r:id="rId62"/>
    <p:sldId id="407" r:id="rId63"/>
    <p:sldId id="408" r:id="rId64"/>
    <p:sldId id="409" r:id="rId65"/>
    <p:sldId id="412" r:id="rId66"/>
    <p:sldId id="415" r:id="rId67"/>
    <p:sldId id="417" r:id="rId68"/>
    <p:sldId id="418" r:id="rId69"/>
    <p:sldId id="424" r:id="rId70"/>
    <p:sldId id="425" r:id="rId71"/>
    <p:sldId id="427" r:id="rId72"/>
    <p:sldId id="429" r:id="rId73"/>
    <p:sldId id="433" r:id="rId74"/>
    <p:sldId id="317" r:id="rId75"/>
    <p:sldId id="318" r:id="rId76"/>
    <p:sldId id="338" r:id="rId77"/>
    <p:sldId id="324" r:id="rId78"/>
    <p:sldId id="334" r:id="rId79"/>
    <p:sldId id="340" r:id="rId80"/>
    <p:sldId id="341" r:id="rId81"/>
    <p:sldId id="343" r:id="rId82"/>
    <p:sldId id="344" r:id="rId83"/>
    <p:sldId id="345" r:id="rId84"/>
    <p:sldId id="346" r:id="rId85"/>
    <p:sldId id="347" r:id="rId86"/>
    <p:sldId id="348" r:id="rId87"/>
    <p:sldId id="349" r:id="rId88"/>
    <p:sldId id="434" r:id="rId89"/>
    <p:sldId id="435" r:id="rId90"/>
    <p:sldId id="277" r:id="rId91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F6C"/>
    <a:srgbClr val="153D69"/>
    <a:srgbClr val="C0C0C0"/>
    <a:srgbClr val="33CCCC"/>
    <a:srgbClr val="13355B"/>
    <a:srgbClr val="13375F"/>
    <a:srgbClr val="000066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E04CC03-C6B0-478C-A301-49E24193A5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4105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6FA78D-44EC-43F4-B8F9-7055C90185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960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0C4D6-4760-4C03-91D7-F3420F78E2E3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D67D9-2E45-4932-92FD-AE6DA79A8FF9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4328D-515C-4B71-83CE-CD65D7E887C6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29B451-20AF-45D8-AC04-7EBC0AEED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xmlns="" id="{6907F5B7-B0FE-4502-8667-EF2437AAF62A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C33593A-FAA8-46D1-8668-3E7A8D0E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881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e-AT" alt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CBE160-F3B7-4D3C-AB52-F9CD55980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88113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AT" alt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C0EF812-8AB1-4E79-8F30-25659F23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88113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5139A34-81D2-4D07-9F80-60824A04E14A}" type="slidenum">
              <a:rPr lang="de-AT" altLang="x-none"/>
              <a:pPr/>
              <a:t>‹#›</a:t>
            </a:fld>
            <a:endParaRPr lang="de-AT" altLang="x-none"/>
          </a:p>
        </p:txBody>
      </p:sp>
    </p:spTree>
    <p:extLst>
      <p:ext uri="{BB962C8B-B14F-4D97-AF65-F5344CB8AC3E}">
        <p14:creationId xmlns:p14="http://schemas.microsoft.com/office/powerpoint/2010/main" val="130570270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DB4B-AE40-43B4-93CA-7F5E7D2E968E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A574-7B52-401C-88C3-913ACDAD982A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DB979-4482-4882-B650-36BDE8359F66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2F714-AE63-4D48-96AC-0BBFE7FB1549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AD21F-18D4-45A5-9981-7D45B982AF64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32D31-F459-4DF9-947F-CA85E8DDC2A0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7F8CE-25DA-4912-9FC5-4AC2A19432BE}" type="slidenum">
              <a:rPr lang="en-US" altLang="ru-RU" smtClean="0"/>
              <a:pPr/>
              <a:t>‹#›</a:t>
            </a:fld>
            <a:endParaRPr lang="en-US" altLang="ru-RU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DB56001-EA86-4DB0-A8EE-ED3380F71CDC}" type="slidenum">
              <a:rPr lang="en-US" altLang="ru-RU" smtClean="0"/>
              <a:pPr/>
              <a:t>‹#›</a:t>
            </a:fld>
            <a:endParaRPr lang="en-US" alt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E10B1C6-6F3F-4C0E-8C3D-FF2541A053A8}" type="slidenum">
              <a:rPr lang="en-US" altLang="ru-RU" smtClean="0"/>
              <a:pPr/>
              <a:t>‹#›</a:t>
            </a:fld>
            <a:endParaRPr lang="en-US" alt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 noChangeArrowheads="1"/>
          </p:cNvSpPr>
          <p:nvPr>
            <p:ph type="ctrTitle"/>
          </p:nvPr>
        </p:nvSpPr>
        <p:spPr>
          <a:xfrm>
            <a:off x="1314450" y="304800"/>
            <a:ext cx="7543800" cy="35655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b="1" dirty="0" smtClean="0">
                <a:solidFill>
                  <a:srgbClr val="00B050"/>
                </a:solidFill>
              </a:rPr>
              <a:t>Елемент екологічного  підприємництва -бізнес-планування </a:t>
            </a:r>
            <a:endParaRPr lang="x-none" altLang="x-none" b="1" dirty="0">
              <a:solidFill>
                <a:srgbClr val="00B05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4800" y="4876800"/>
            <a:ext cx="8915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uk-UA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.т.н., доцент кафедри Інженерної екології міст ХНУМГ ім. О.М. Бекетова</a:t>
            </a:r>
          </a:p>
          <a:p>
            <a:pPr>
              <a:lnSpc>
                <a:spcPct val="150000"/>
              </a:lnSpc>
            </a:pPr>
            <a:r>
              <a:rPr lang="uk-UA" sz="2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Телюра Наталя Олександрівна</a:t>
            </a:r>
            <a:endParaRPr lang="uk-UA" sz="20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xmlns="" id="{CD4222F3-1162-43BC-9202-167BCBF16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Бізнес-план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xmlns="" id="{1CC64230-5BC7-47DC-B791-234A931EA9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686800" cy="5105400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uk-UA" altLang="x-none" sz="2400" b="1" i="1" dirty="0"/>
              <a:t>Бізнес-план</a:t>
            </a:r>
            <a:r>
              <a:rPr lang="uk-UA" altLang="x-none" sz="2400" dirty="0"/>
              <a:t> - це специфічний плановий документ, який містить загальний опис напрямків діяльності підприємства або конкретного проекту та його технічних характеристик за певний період часу.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uk-UA" altLang="x-none" sz="2400" b="1" i="1" dirty="0" smtClean="0"/>
              <a:t>Бізнес-план</a:t>
            </a:r>
            <a:r>
              <a:rPr lang="uk-UA" altLang="x-none" sz="2400" dirty="0" smtClean="0"/>
              <a:t> відображає </a:t>
            </a:r>
            <a:r>
              <a:rPr lang="uk-UA" altLang="x-none" sz="2400" dirty="0"/>
              <a:t>організаційно-фінансові заходи для забезпечення виробництва окремих видів товарів, робіт, послуг.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uk-UA" altLang="x-none" sz="2400" dirty="0"/>
              <a:t> </a:t>
            </a:r>
            <a:r>
              <a:rPr lang="uk-UA" altLang="x-none" sz="2400" b="1" i="1" dirty="0"/>
              <a:t>Бізнес-план</a:t>
            </a:r>
            <a:r>
              <a:rPr lang="uk-UA" altLang="x-none" sz="2400" dirty="0"/>
              <a:t> визначає перспективи розвитку ринку збуту продукції, оцінює витрати на виготовлення і реалізацію потрібної цьому ринку продукції, визначити її потенційну прибутковість.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buFontTx/>
              <a:buNone/>
            </a:pPr>
            <a:r>
              <a:rPr lang="uk-UA" altLang="x-none" sz="2400" b="1" i="1" dirty="0"/>
              <a:t>Бізнес-план</a:t>
            </a:r>
            <a:r>
              <a:rPr lang="uk-UA" altLang="x-none" sz="2400" dirty="0"/>
              <a:t> дає відповідь: чи доцільно здійснювати інвестування виробництва з точки зору окупності витрат?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416675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10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8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xmlns="" id="{444F000B-FC53-4354-943D-3142DEA89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Бізнес-план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xmlns="" id="{39A47F0F-6158-413C-A80C-414543D685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uk-UA" altLang="x-none" dirty="0"/>
              <a:t>розробляється, як правило, при створенні нового підприємства, його структурного підрозділу, санації підприємства, а також при кардинальній зміні стратегії діючого підприємства;</a:t>
            </a:r>
          </a:p>
          <a:p>
            <a:pPr marL="0" indent="0" algn="just">
              <a:lnSpc>
                <a:spcPct val="90000"/>
              </a:lnSpc>
              <a:buNone/>
            </a:pPr>
            <a:endParaRPr lang="uk-UA" altLang="x-none" dirty="0"/>
          </a:p>
          <a:p>
            <a:pPr algn="just">
              <a:lnSpc>
                <a:spcPct val="90000"/>
              </a:lnSpc>
            </a:pPr>
            <a:r>
              <a:rPr lang="uk-UA" altLang="x-none" dirty="0"/>
              <a:t>у ньому аналізуються всі проблеми, перешкоди, на які можна наразитися у ході впровадження ідеї, а також способи їх уникнення.</a:t>
            </a:r>
          </a:p>
          <a:p>
            <a:pPr>
              <a:lnSpc>
                <a:spcPct val="90000"/>
              </a:lnSpc>
              <a:buFontTx/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11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xmlns="" id="{9F0B1D92-069C-488B-87D7-1B3C7205A8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/>
          </a:bodyPr>
          <a:lstStyle/>
          <a:p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Мета використання бізнес-плану: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xmlns="" id="{0BBE087B-60F6-4411-902B-D2253A9B83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133600"/>
            <a:ext cx="8229600" cy="41910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uk-UA" altLang="x-none" dirty="0" smtClean="0"/>
              <a:t>для розробки концепції ведення бізнесу;</a:t>
            </a:r>
          </a:p>
          <a:p>
            <a:pPr algn="just">
              <a:buClr>
                <a:schemeClr val="tx1"/>
              </a:buClr>
            </a:pPr>
            <a:r>
              <a:rPr lang="uk-UA" altLang="x-none" dirty="0" smtClean="0"/>
              <a:t>для оцінки фактичних результатів діяльності підприємства за період часу, контролю, коригування і моніторингу виконання бізнесових завдань;</a:t>
            </a:r>
          </a:p>
          <a:p>
            <a:pPr algn="just">
              <a:buClr>
                <a:schemeClr val="tx1"/>
              </a:buClr>
            </a:pPr>
            <a:r>
              <a:rPr lang="uk-UA" altLang="x-none" dirty="0" smtClean="0"/>
              <a:t>інструмент залучення </a:t>
            </a:r>
            <a:r>
              <a:rPr lang="uk-UA" altLang="x-none" dirty="0"/>
              <a:t>грошових коштів</a:t>
            </a:r>
          </a:p>
          <a:p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12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0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xmlns="" id="{2A8617D6-332E-405C-85BF-19E888A10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Класифікація бізнес-планів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xmlns="" id="{8A8ADDF9-7403-4EFF-89A5-29FA5E08CB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uk-UA" altLang="x-none" dirty="0" smtClean="0"/>
              <a:t>за сферою бізнесу (виробництво, послуги, будівництво, фінансова діяльність, тощо);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 smtClean="0"/>
              <a:t>за масштабами бізнесу (великий, середній, малий);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 smtClean="0"/>
              <a:t>за характеристиками продукту (традиційний, принципово новий, виробничого або споживчого призначення)</a:t>
            </a: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13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1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xmlns="" id="{1D351B84-9DD9-4B1B-A871-B05E93A0A3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Схема розробки бізнес-плану</a:t>
            </a:r>
          </a:p>
        </p:txBody>
      </p:sp>
      <p:pic>
        <p:nvPicPr>
          <p:cNvPr id="190468" name="Picture 4">
            <a:extLst>
              <a:ext uri="{FF2B5EF4-FFF2-40B4-BE49-F238E27FC236}">
                <a16:creationId xmlns:a16="http://schemas.microsoft.com/office/drawing/2014/main" xmlns="" id="{541124AF-563D-4E1E-96B4-FD1A09542A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1" y="1447799"/>
            <a:ext cx="7315200" cy="5337351"/>
          </a:xfrm>
          <a:noFill/>
          <a:ln/>
        </p:spPr>
      </p:pic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14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03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xmlns="" id="{B4D1B0DA-39AB-4628-8800-68A1E433A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991600" cy="563563"/>
          </a:xfrm>
        </p:spPr>
        <p:txBody>
          <a:bodyPr>
            <a:noAutofit/>
          </a:bodyPr>
          <a:lstStyle/>
          <a:p>
            <a:pPr algn="ctr" eaLnBrk="1" hangingPunct="1"/>
            <a:r>
              <a:rPr lang="uk-UA" altLang="ru-RU" sz="5400" b="1" dirty="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Етапи </a:t>
            </a:r>
            <a:r>
              <a:rPr lang="uk-UA" altLang="ru-RU" sz="54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бізнес-планування</a:t>
            </a:r>
            <a:endParaRPr lang="en-US" altLang="ru-RU" sz="5400" b="1" dirty="0">
              <a:solidFill>
                <a:schemeClr val="accent4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556" name="Rectangle 22">
            <a:extLst>
              <a:ext uri="{FF2B5EF4-FFF2-40B4-BE49-F238E27FC236}">
                <a16:creationId xmlns:a16="http://schemas.microsoft.com/office/drawing/2014/main" xmlns="" id="{17398ECC-C0C1-4003-AD46-6D125FEE95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181600"/>
          </a:xfrm>
          <a:noFill/>
        </p:spPr>
        <p:txBody>
          <a:bodyPr>
            <a:normAutofit/>
          </a:bodyPr>
          <a:lstStyle/>
          <a:p>
            <a:pPr marL="809625" indent="-352425" algn="ctr">
              <a:buNone/>
            </a:pPr>
            <a:r>
              <a:rPr lang="uk-UA" altLang="ru-RU" sz="36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1.</a:t>
            </a:r>
            <a:r>
              <a:rPr lang="en-US" altLang="ru-RU" sz="36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36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Підготовчий період </a:t>
            </a:r>
          </a:p>
          <a:p>
            <a:pPr marL="809625" indent="-352425" algn="just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3000" b="1" dirty="0">
                <a:latin typeface="Times New Roman" panose="02020603050405020304" pitchFamily="18" charset="0"/>
              </a:rPr>
              <a:t>Підбір виконавців, консультантів, експертів </a:t>
            </a:r>
          </a:p>
          <a:p>
            <a:pPr marL="809625" indent="-352425" algn="just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3000" b="1" dirty="0">
                <a:latin typeface="Times New Roman" panose="02020603050405020304" pitchFamily="18" charset="0"/>
              </a:rPr>
              <a:t>Постановка завдання</a:t>
            </a:r>
          </a:p>
          <a:p>
            <a:pPr marL="809625" indent="-352425" algn="just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3000" b="1" dirty="0">
                <a:latin typeface="Times New Roman" panose="02020603050405020304" pitchFamily="18" charset="0"/>
              </a:rPr>
              <a:t>Розподіл обов'язків між виконавцями</a:t>
            </a:r>
          </a:p>
          <a:p>
            <a:pPr marL="809625" indent="-352425" algn="just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3000" b="1" dirty="0">
                <a:latin typeface="Times New Roman" panose="02020603050405020304" pitchFamily="18" charset="0"/>
              </a:rPr>
              <a:t>Розробка календарного плану (</a:t>
            </a:r>
            <a:r>
              <a:rPr lang="uk-UA" altLang="ru-RU" b="1" dirty="0">
                <a:latin typeface="Times New Roman" panose="02020603050405020304" pitchFamily="18" charset="0"/>
              </a:rPr>
              <a:t>графіка</a:t>
            </a:r>
            <a:r>
              <a:rPr lang="uk-UA" altLang="ru-RU" sz="3000" b="1" dirty="0">
                <a:latin typeface="Times New Roman" panose="02020603050405020304" pitchFamily="18" charset="0"/>
              </a:rPr>
              <a:t>) виконання робіт</a:t>
            </a:r>
          </a:p>
          <a:p>
            <a:pPr marL="809625" indent="-352425" algn="just">
              <a:lnSpc>
                <a:spcPct val="120000"/>
              </a:lnSpc>
              <a:buClr>
                <a:schemeClr val="tx1"/>
              </a:buClr>
              <a:buFont typeface="Wingdings" panose="05000000000000000000" pitchFamily="2" charset="2"/>
              <a:buAutoNum type="arabicPeriod"/>
            </a:pPr>
            <a:r>
              <a:rPr lang="uk-UA" altLang="ru-RU" sz="3000" b="1" dirty="0">
                <a:latin typeface="Times New Roman" panose="02020603050405020304" pitchFamily="18" charset="0"/>
              </a:rPr>
              <a:t>Збір необхідної інформації</a:t>
            </a:r>
            <a:endParaRPr lang="en-US" altLang="ru-RU" sz="3000" b="1" dirty="0">
              <a:latin typeface="Times New Roman" panose="02020603050405020304" pitchFamily="18" charset="0"/>
            </a:endParaRPr>
          </a:p>
          <a:p>
            <a:pPr marL="809625" indent="-352425">
              <a:buNone/>
            </a:pPr>
            <a:endParaRPr lang="uk-UA" altLang="ru-RU" sz="3000" b="1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60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xmlns="" id="{73237CED-9AAB-4BB1-B97E-7F39D289E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11315" y="797945"/>
            <a:ext cx="5086350" cy="563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2.</a:t>
            </a:r>
            <a:r>
              <a:rPr lang="en-US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Розробка бізнес-плану</a:t>
            </a:r>
            <a:endParaRPr lang="ru-RU" altLang="ru-RU" sz="32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xmlns="" id="{5C501251-C593-4663-94D9-1AE34C453A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uk-UA" altLang="ru-RU" sz="3600" b="1">
                <a:latin typeface="Times New Roman" panose="02020603050405020304" pitchFamily="18" charset="0"/>
              </a:rPr>
              <a:t>Створення та робота робочої групи</a:t>
            </a:r>
          </a:p>
          <a:p>
            <a:pPr algn="ctr"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uk-UA" altLang="ru-RU" sz="3600">
                <a:latin typeface="Times New Roman" panose="02020603050405020304" pitchFamily="18" charset="0"/>
              </a:rPr>
              <a:t>(менеджери, економісти, фінансисти, аналітики, маркетологи, юристи)</a:t>
            </a:r>
            <a:endParaRPr lang="en-US" altLang="ru-RU" sz="36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ru-RU" sz="360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03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>
            <a:extLst>
              <a:ext uri="{FF2B5EF4-FFF2-40B4-BE49-F238E27FC236}">
                <a16:creationId xmlns:a16="http://schemas.microsoft.com/office/drawing/2014/main" xmlns="" id="{20347B2E-1402-4E29-A1AE-4DADF239DC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9646" y="780693"/>
            <a:ext cx="5143500" cy="563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3.</a:t>
            </a:r>
            <a:r>
              <a:rPr lang="en-US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Презентація бізнес-плану</a:t>
            </a:r>
            <a:endParaRPr lang="ru-RU" altLang="ru-RU" sz="32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xmlns="" id="{CC244E36-2DD7-40EB-998A-613BCFA9A4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uk-UA" altLang="ru-RU" sz="3600" b="1" dirty="0">
                <a:latin typeface="Times New Roman" panose="02020603050405020304" pitchFamily="18" charset="0"/>
              </a:rPr>
              <a:t>Доведення основних положень бізнес-плану до потенційних інвесторів, кредиторів, партнерів, співробітників</a:t>
            </a:r>
            <a:endParaRPr lang="ru-RU" altLang="ru-RU" sz="3600" b="1" dirty="0">
              <a:latin typeface="Times New Roman" panose="02020603050405020304" pitchFamily="18" charset="0"/>
            </a:endParaRPr>
          </a:p>
          <a:p>
            <a:pPr eaLnBrk="1" hangingPunct="1"/>
            <a:endParaRPr lang="ru-RU" altLang="ru-RU" sz="3600" b="1" dirty="0"/>
          </a:p>
          <a:p>
            <a:pPr eaLnBrk="1" hangingPunct="1"/>
            <a:endParaRPr lang="ru-RU" altLang="ru-RU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1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4" descr="image005">
            <a:extLst>
              <a:ext uri="{FF2B5EF4-FFF2-40B4-BE49-F238E27FC236}">
                <a16:creationId xmlns:a16="http://schemas.microsoft.com/office/drawing/2014/main" xmlns="" id="{D4DA54F5-1476-4D05-8620-17F26503D52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36526"/>
            <a:ext cx="6629400" cy="6721475"/>
          </a:xfrm>
          <a:noFill/>
        </p:spPr>
      </p:pic>
      <p:sp>
        <p:nvSpPr>
          <p:cNvPr id="3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9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xmlns="" id="{C15BE795-E5C8-4DC0-81FC-965A80220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143000"/>
            <a:ext cx="7772400" cy="563563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uk-UA" alt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Джерела інформації для розробки </a:t>
            </a:r>
            <a:br>
              <a:rPr lang="uk-UA" alt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uk-UA" alt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бізнес-планів діяльності</a:t>
            </a:r>
            <a:r>
              <a:rPr lang="ru-RU" altLang="ru-RU" sz="36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altLang="ru-RU" sz="2400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altLang="ru-RU" sz="2400" dirty="0">
                <a:solidFill>
                  <a:schemeClr val="accent4">
                    <a:lumMod val="75000"/>
                  </a:schemeClr>
                </a:solidFill>
              </a:rPr>
            </a:br>
            <a:endParaRPr lang="ru-RU" alt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xmlns="" id="{D7931D66-F418-4E6D-A006-37B2602364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37094"/>
            <a:ext cx="8305800" cy="5520906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20000"/>
              </a:lnSpc>
              <a:buClr>
                <a:srgbClr val="13355B"/>
              </a:buClr>
            </a:pPr>
            <a:r>
              <a:rPr lang="uk-UA" altLang="ru-RU" sz="3000" dirty="0">
                <a:latin typeface="Times New Roman" panose="02020603050405020304" pitchFamily="18" charset="0"/>
              </a:rPr>
              <a:t>довідники, посібники з організації та планування сільськогосподарського виробництва</a:t>
            </a:r>
          </a:p>
          <a:p>
            <a:pPr algn="just" eaLnBrk="1" hangingPunct="1">
              <a:lnSpc>
                <a:spcPct val="120000"/>
              </a:lnSpc>
              <a:buClr>
                <a:srgbClr val="13355B"/>
              </a:buClr>
            </a:pPr>
            <a:r>
              <a:rPr lang="uk-UA" altLang="ru-RU" sz="3000" dirty="0">
                <a:latin typeface="Times New Roman" panose="02020603050405020304" pitchFamily="18" charset="0"/>
              </a:rPr>
              <a:t>дослідження та розробки місцевих наукових, дослідницьких та навчальних закладів</a:t>
            </a:r>
          </a:p>
          <a:p>
            <a:pPr algn="just" eaLnBrk="1" hangingPunct="1">
              <a:lnSpc>
                <a:spcPct val="120000"/>
              </a:lnSpc>
              <a:buClr>
                <a:srgbClr val="13355B"/>
              </a:buClr>
            </a:pPr>
            <a:r>
              <a:rPr lang="uk-UA" altLang="ru-RU" sz="3000" dirty="0">
                <a:latin typeface="Times New Roman" panose="02020603050405020304" pitchFamily="18" charset="0"/>
              </a:rPr>
              <a:t>власна інформація про минулу діяльність свого підприємства, досвід практичної діяльності</a:t>
            </a:r>
          </a:p>
          <a:p>
            <a:pPr algn="just" eaLnBrk="1" hangingPunct="1">
              <a:lnSpc>
                <a:spcPct val="120000"/>
              </a:lnSpc>
              <a:buClr>
                <a:srgbClr val="13355B"/>
              </a:buClr>
            </a:pPr>
            <a:r>
              <a:rPr lang="uk-UA" altLang="ru-RU" sz="3000" dirty="0">
                <a:latin typeface="Times New Roman" panose="02020603050405020304" pitchFamily="18" charset="0"/>
              </a:rPr>
              <a:t>безпосередні контакти з майбутніми споживачами, постачальниками</a:t>
            </a:r>
          </a:p>
          <a:p>
            <a:pPr algn="just" eaLnBrk="1" hangingPunct="1">
              <a:lnSpc>
                <a:spcPct val="120000"/>
              </a:lnSpc>
              <a:buClr>
                <a:srgbClr val="13355B"/>
              </a:buClr>
            </a:pPr>
            <a:r>
              <a:rPr lang="uk-UA" altLang="ru-RU" sz="3000" dirty="0">
                <a:latin typeface="Times New Roman" panose="02020603050405020304" pitchFamily="18" charset="0"/>
              </a:rPr>
              <a:t>відомості про конкурентів</a:t>
            </a:r>
          </a:p>
          <a:p>
            <a:pPr eaLnBrk="1" hangingPunct="1">
              <a:lnSpc>
                <a:spcPct val="70000"/>
              </a:lnSpc>
              <a:buClr>
                <a:srgbClr val="1D528D"/>
              </a:buClr>
              <a:buFont typeface="Wingdings" panose="05000000000000000000" pitchFamily="2" charset="2"/>
              <a:buChar char="§"/>
            </a:pPr>
            <a:endParaRPr lang="uk-UA" altLang="ru-RU" sz="3000" b="1" dirty="0">
              <a:latin typeface="Times New Roman" panose="02020603050405020304" pitchFamily="18" charset="0"/>
            </a:endParaRPr>
          </a:p>
          <a:p>
            <a:pPr eaLnBrk="1" hangingPunct="1"/>
            <a:endParaRPr lang="uk-UA" altLang="ru-RU" sz="3000" b="1" dirty="0"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ru-RU" sz="3000" b="1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19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69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>Екологічне підприємництво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є </a:t>
            </a:r>
            <a:r>
              <a:rPr lang="uk-UA" dirty="0"/>
              <a:t>формою підприємницької діяльності, що спрямоване на задоволення </a:t>
            </a:r>
            <a:r>
              <a:rPr lang="uk-UA" dirty="0" err="1"/>
              <a:t>еколого-економічних</a:t>
            </a:r>
            <a:r>
              <a:rPr lang="uk-UA" dirty="0"/>
              <a:t> потреб за рахунок продуктів, у загальній корисності яких визначальне значення має екологічна корисність, а компоненти екологічної системи розглядаються як </a:t>
            </a:r>
            <a:r>
              <a:rPr lang="uk-UA" dirty="0" smtClean="0"/>
              <a:t>фактори, що </a:t>
            </a:r>
            <a:r>
              <a:rPr lang="uk-UA" dirty="0"/>
              <a:t>визначають </a:t>
            </a:r>
            <a:r>
              <a:rPr lang="uk-UA" dirty="0" err="1"/>
              <a:t>еколого-економічні</a:t>
            </a:r>
            <a:r>
              <a:rPr lang="uk-UA" dirty="0"/>
              <a:t> потреби.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DB4B-AE40-43B4-93CA-7F5E7D2E968E}" type="slidenum">
              <a:rPr lang="en-US" altLang="ru-RU" smtClean="0"/>
              <a:pPr/>
              <a:t>2</a:t>
            </a:fld>
            <a:endParaRPr lang="en-US" altLang="ru-RU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076825"/>
            <a:ext cx="29527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800600"/>
            <a:ext cx="23336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66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9EB3A128-74A1-4B49-8D16-ABE57D52BA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52402"/>
            <a:ext cx="9067800" cy="1180379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uk-UA" alt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Вимоги </a:t>
            </a:r>
            <a:br>
              <a:rPr lang="uk-UA" alt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</a:br>
            <a:r>
              <a:rPr lang="uk-UA" altLang="ru-RU" sz="3600" b="1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до стилю написання бізнес-плану:</a:t>
            </a:r>
            <a:r>
              <a:rPr lang="uk-UA" altLang="ru-RU" sz="2400" b="1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altLang="ru-RU" sz="2400" b="1" i="1" dirty="0">
                <a:solidFill>
                  <a:schemeClr val="accent6">
                    <a:lumMod val="75000"/>
                  </a:schemeClr>
                </a:solidFill>
              </a:rPr>
              <a:t>  </a:t>
            </a:r>
            <a:endParaRPr lang="ru-RU" altLang="ru-RU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xmlns="" id="{C0D8E8ED-7959-4362-B99C-EE5A69C4F5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495300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altLang="ru-RU" b="1" dirty="0">
                <a:latin typeface="Times New Roman" panose="02020603050405020304" pitchFamily="18" charset="0"/>
              </a:rPr>
              <a:t>Стислість, простота, адекватність щодо сутності підприємницького проекту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uk-UA" altLang="ru-RU" sz="2000" dirty="0">
                <a:latin typeface="Times New Roman" panose="02020603050405020304" pitchFamily="18" charset="0"/>
              </a:rPr>
              <a:t>Для більшості невеликих проектів (для реалізації яких потрібно 80—100 тис. грн.), як свідчить практика, обсяги бізнес-планів обмежуються 10-25 сторінками, на вимогу готують докладніший бізнес-план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uk-UA" altLang="ru-RU" b="1" dirty="0">
                <a:latin typeface="Times New Roman" panose="02020603050405020304" pitchFamily="18" charset="0"/>
              </a:rPr>
              <a:t>В бізнес-плані рекомендується: 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uk-UA" altLang="ru-RU" b="1" dirty="0">
                <a:latin typeface="Times New Roman" panose="02020603050405020304" pitchFamily="18" charset="0"/>
              </a:rPr>
              <a:t> уникати жаргонних виразів та лише технічного опису продукції (операцій, процесів)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uk-UA" altLang="ru-RU" b="1" dirty="0">
                <a:latin typeface="Times New Roman" panose="02020603050405020304" pitchFamily="18" charset="0"/>
              </a:rPr>
              <a:t> використовувати загальновідомі терміни 	</a:t>
            </a:r>
          </a:p>
          <a:p>
            <a:pPr marL="0" inden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uk-UA" altLang="ru-RU" b="1" dirty="0">
                <a:latin typeface="Times New Roman" panose="02020603050405020304" pitchFamily="18" charset="0"/>
              </a:rPr>
              <a:t> викладати інформацію в діловому, доступному стилі</a:t>
            </a:r>
          </a:p>
          <a:p>
            <a:pPr marL="0" indent="0"/>
            <a:endParaRPr lang="ru-RU" altLang="ru-RU" b="1" dirty="0">
              <a:latin typeface="Times New Roman" panose="02020603050405020304" pitchFamily="18" charset="0"/>
            </a:endParaRPr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xmlns="" id="{1E49F92B-BD5E-43C1-9B04-0CBA398A05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7573" y="1322537"/>
            <a:ext cx="571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400" b="1" i="1" dirty="0">
                <a:solidFill>
                  <a:schemeClr val="accent6">
                    <a:lumMod val="75000"/>
                  </a:schemeClr>
                </a:solidFill>
              </a:rPr>
              <a:t>1)</a:t>
            </a:r>
            <a:endParaRPr lang="ru-RU" altLang="ru-RU" sz="2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20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00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>
            <a:extLst>
              <a:ext uri="{FF2B5EF4-FFF2-40B4-BE49-F238E27FC236}">
                <a16:creationId xmlns:a16="http://schemas.microsoft.com/office/drawing/2014/main" xmlns="" id="{7C0696C6-FEE2-4CB4-903B-29EE7299C2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14450" y="1228727"/>
            <a:ext cx="6515100" cy="5095875"/>
          </a:xfrm>
        </p:spPr>
        <p:txBody>
          <a:bodyPr>
            <a:normAutofit fontScale="92500"/>
          </a:bodyPr>
          <a:lstStyle/>
          <a:p>
            <a:pPr algn="ctr" eaLnBrk="1" hangingPunct="1"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uk-UA" altLang="ru-RU" sz="3600" b="1" dirty="0">
                <a:latin typeface="Times New Roman" panose="02020603050405020304" pitchFamily="18" charset="0"/>
              </a:rPr>
              <a:t>Функціональність –</a:t>
            </a:r>
          </a:p>
          <a:p>
            <a:pPr algn="ctr" eaLnBrk="1" hangingPunct="1"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uk-UA" altLang="ru-RU" b="1" dirty="0">
                <a:latin typeface="Times New Roman" panose="02020603050405020304" pitchFamily="18" charset="0"/>
              </a:rPr>
              <a:t>розміщення лише корисної інформації, яка цікавить читача </a:t>
            </a:r>
          </a:p>
          <a:p>
            <a:pPr algn="ctr" eaLnBrk="1" hangingPunct="1"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uk-UA" altLang="ru-RU" sz="3600" dirty="0">
                <a:latin typeface="Times New Roman" panose="02020603050405020304" pitchFamily="18" charset="0"/>
              </a:rPr>
              <a:t>За необхідності додаткова, пояснювальна, первинна інформація виноситься в додатки (обсяг додатків не обмежується)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z="3600" dirty="0">
              <a:latin typeface="Times New Roman" panose="02020603050405020304" pitchFamily="18" charset="0"/>
            </a:endParaRPr>
          </a:p>
        </p:txBody>
      </p:sp>
      <p:sp>
        <p:nvSpPr>
          <p:cNvPr id="30725" name="Rectangle 4">
            <a:extLst>
              <a:ext uri="{FF2B5EF4-FFF2-40B4-BE49-F238E27FC236}">
                <a16:creationId xmlns:a16="http://schemas.microsoft.com/office/drawing/2014/main" xmlns="" id="{A6CF7248-78DB-4190-B7E7-F8162F0C7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914400"/>
            <a:ext cx="8762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800" b="1" i="1" dirty="0">
                <a:solidFill>
                  <a:schemeClr val="accent6">
                    <a:lumMod val="75000"/>
                  </a:schemeClr>
                </a:solidFill>
              </a:rPr>
              <a:t>2)</a:t>
            </a:r>
            <a:endParaRPr lang="ru-RU" altLang="ru-RU" sz="2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21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93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xmlns="" id="{A2E7DFE5-C87C-4433-85AF-CF75958596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8136" y="1228726"/>
            <a:ext cx="7556740" cy="5476874"/>
          </a:xfrm>
        </p:spPr>
        <p:txBody>
          <a:bodyPr/>
          <a:lstStyle/>
          <a:p>
            <a:pPr marL="0" indent="0" algn="ctr">
              <a:buNone/>
            </a:pPr>
            <a:r>
              <a:rPr lang="uk-UA" altLang="ru-RU" b="1" dirty="0">
                <a:latin typeface="Times New Roman" panose="02020603050405020304" pitchFamily="18" charset="0"/>
              </a:rPr>
              <a:t>Бізнес-план має ґрунтуватися на реалістичних припущеннях</a:t>
            </a:r>
            <a:endParaRPr lang="uk-UA" altLang="ru-RU" dirty="0"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altLang="ru-RU" b="1" dirty="0">
                <a:latin typeface="Times New Roman" panose="02020603050405020304" pitchFamily="18" charset="0"/>
              </a:rPr>
              <a:t>Прогнози, передбачення обґрунтовуються та  підкріплюються посиланнями на: </a:t>
            </a:r>
          </a:p>
          <a:p>
            <a:pPr marL="0" indent="0"/>
            <a:r>
              <a:rPr lang="uk-UA" altLang="ru-RU" b="1" dirty="0">
                <a:latin typeface="Times New Roman" panose="02020603050405020304" pitchFamily="18" charset="0"/>
              </a:rPr>
              <a:t> тенденції та пропорції розвитку галузі</a:t>
            </a:r>
          </a:p>
          <a:p>
            <a:pPr marL="0" indent="0"/>
            <a:r>
              <a:rPr lang="uk-UA" altLang="ru-RU" b="1" dirty="0">
                <a:latin typeface="Times New Roman" panose="02020603050405020304" pitchFamily="18" charset="0"/>
              </a:rPr>
              <a:t> проведені дослідження ринку</a:t>
            </a:r>
          </a:p>
          <a:p>
            <a:pPr marL="0" indent="0"/>
            <a:r>
              <a:rPr lang="uk-UA" altLang="ru-RU" b="1" dirty="0">
                <a:latin typeface="Times New Roman" panose="02020603050405020304" pitchFamily="18" charset="0"/>
              </a:rPr>
              <a:t> досвід діяльності конкурентів </a:t>
            </a:r>
          </a:p>
          <a:p>
            <a:pPr marL="0" indent="0" algn="ctr">
              <a:buNone/>
            </a:pPr>
            <a:r>
              <a:rPr lang="uk-UA" altLang="ru-RU" dirty="0">
                <a:latin typeface="Times New Roman" panose="02020603050405020304" pitchFamily="18" charset="0"/>
              </a:rPr>
              <a:t>Довіра до бізнес-плану може бути серйозно підірвана, якщо заплановані в ньому відхилення від середньо-галузевих показників не мають достатніх підстав</a:t>
            </a:r>
          </a:p>
          <a:p>
            <a:pPr marL="0" indent="0"/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xmlns="" id="{017A68D4-E539-4B07-AC0E-6AC68C05E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731838"/>
            <a:ext cx="571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b="1" i="1" dirty="0">
                <a:solidFill>
                  <a:schemeClr val="accent6">
                    <a:lumMod val="75000"/>
                  </a:schemeClr>
                </a:solidFill>
              </a:rPr>
              <a:t>3)</a:t>
            </a:r>
            <a:endParaRPr lang="ru-RU" alt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22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82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076C7A4D-7E65-4330-A3EC-B97A3C9FD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/>
          <a:lstStyle/>
          <a:p>
            <a:pPr algn="ctr" eaLnBrk="1" hangingPunct="1"/>
            <a:r>
              <a:rPr lang="uk-UA" altLang="ru-RU" sz="3200" b="1" i="1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uk-UA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)</a:t>
            </a:r>
            <a:endParaRPr lang="ru-RU" altLang="ru-RU" sz="32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83B36A0B-658C-4323-B8AE-9143BD87D8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0958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uk-UA" altLang="ru-RU" sz="3600" b="1" dirty="0">
                <a:latin typeface="Times New Roman" panose="02020603050405020304" pitchFamily="18" charset="0"/>
              </a:rPr>
              <a:t>бізнес-плану протипоказаний зайвий оптимізм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uk-UA" altLang="ru-RU" dirty="0">
              <a:latin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uk-UA" altLang="ru-RU" dirty="0">
                <a:latin typeface="Times New Roman" panose="02020603050405020304" pitchFamily="18" charset="0"/>
              </a:rPr>
              <a:t>Будь-яке припущення в бізнесі дає "на виході" кілька результатів — від найгіршого до найкращого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uk-UA" altLang="ru-RU" dirty="0">
              <a:latin typeface="Times New Roman" panose="02020603050405020304" pitchFamily="18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uk-UA" altLang="ru-RU" dirty="0">
                <a:latin typeface="Times New Roman" panose="02020603050405020304" pitchFamily="18" charset="0"/>
              </a:rPr>
              <a:t>У процесі бізнес-планування треба орієнтуватися на найгірший результат, створюючи певний запас "міцності" бізнесу</a:t>
            </a:r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23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49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>
            <a:extLst>
              <a:ext uri="{FF2B5EF4-FFF2-40B4-BE49-F238E27FC236}">
                <a16:creationId xmlns:a16="http://schemas.microsoft.com/office/drawing/2014/main" xmlns="" id="{125C114C-A20E-421D-B2E6-CF09F5284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pPr algn="ctr" eaLnBrk="1" hangingPunct="1"/>
            <a:r>
              <a:rPr lang="uk-UA" altLang="ru-RU" sz="32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</a:rPr>
              <a:t>5)</a:t>
            </a:r>
            <a:endParaRPr lang="ru-RU" altLang="ru-RU" sz="32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xmlns="" id="{C214315A-6D7A-40DF-B2E4-50B0705CCD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47800" y="2362200"/>
            <a:ext cx="6572250" cy="5095875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uk-UA" altLang="ru-RU" b="1" dirty="0">
                <a:latin typeface="Times New Roman" panose="02020603050405020304" pitchFamily="18" charset="0"/>
              </a:rPr>
              <a:t>бізнес-план має бути легким для сприйняття, чітким, логічним – можливо швидко знайти потрібну інформацію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uk-UA" altLang="ru-RU" sz="3600" dirty="0">
                <a:latin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uk-UA" altLang="ru-RU" dirty="0">
                <a:latin typeface="Times New Roman" panose="02020603050405020304" pitchFamily="18" charset="0"/>
              </a:rPr>
              <a:t>У структурі бізнес-плану обов'язково  потрібно виділяти розділи та параграфи</a:t>
            </a:r>
          </a:p>
          <a:p>
            <a:pPr marL="0" indent="0"/>
            <a:endParaRPr lang="ru-RU" altLang="ru-RU" sz="3600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24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>
            <a:extLst>
              <a:ext uri="{FF2B5EF4-FFF2-40B4-BE49-F238E27FC236}">
                <a16:creationId xmlns:a16="http://schemas.microsoft.com/office/drawing/2014/main" xmlns="" id="{526A1E91-138B-45DD-ACF1-4E865ACE4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altLang="ru-RU" sz="4000" b="1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endParaRPr lang="ru-RU" altLang="ru-RU" sz="4000" b="1" i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xmlns="" id="{858D2FBD-6C62-43DA-B753-0F973E7839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447800"/>
            <a:ext cx="8991600" cy="56388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uk-UA" altLang="ru-RU" sz="3000" b="1" dirty="0">
                <a:latin typeface="Times New Roman" panose="02020603050405020304" pitchFamily="18" charset="0"/>
              </a:rPr>
              <a:t>бізнес-план має забезпечувати охорону конфіденційної інформації про фірму та діяльність</a:t>
            </a:r>
          </a:p>
          <a:p>
            <a:pPr marL="0" indent="0">
              <a:buNone/>
            </a:pPr>
            <a:endParaRPr lang="uk-UA" altLang="ru-RU" dirty="0"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uk-UA" altLang="ru-RU" dirty="0">
                <a:latin typeface="Times New Roman" panose="02020603050405020304" pitchFamily="18" charset="0"/>
              </a:rPr>
              <a:t>Необхідно жорстко контролювати сферу його розповсюдження або скласти окремий додаток, який міститиме всю конфіденційну інформацію і буде доступний тільки цільовим споживачам</a:t>
            </a:r>
            <a:endParaRPr lang="ru-RU" altLang="ru-RU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3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xmlns="" id="{05AD6959-4EA3-4D55-BC46-74940FAA35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Зміст бізнес-плану</a:t>
            </a:r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xmlns="" id="{A2610238-8B5E-4FBD-836C-211DD6E963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Титульна сторінка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Резюме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Опис підприємства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Аналіз ринку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План маркетингу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План виробництва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Управління та організація виробництва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Фінансовий план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Ризики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uk-UA" altLang="x-none" dirty="0"/>
              <a:t>Додатки</a:t>
            </a:r>
          </a:p>
          <a:p>
            <a:pPr marL="609600" indent="-609600">
              <a:lnSpc>
                <a:spcPct val="8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92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xmlns="" id="{6911A6DC-4CEA-4229-AF1B-B041B88163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Резюме</a:t>
            </a:r>
            <a:b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(короткий опис проекту)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xmlns="" id="{54CA034E-999F-44AA-B18F-E58D099FAE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dirty="0"/>
              <a:t>Скорочена версія бізнес-плану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dirty="0"/>
              <a:t>Мета розділу – зацікавити потенційних інвесторів та дати чітке уявлення про питання, які детально розглянуті в бізнес-плані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dirty="0"/>
              <a:t>Обсяг – не більше 2 сторінок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b="1" dirty="0">
                <a:solidFill>
                  <a:schemeClr val="accent6">
                    <a:lumMod val="75000"/>
                  </a:schemeClr>
                </a:solidFill>
              </a:rPr>
              <a:t>Пишеться останнім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ru-RU" altLang="x-none" dirty="0"/>
          </a:p>
          <a:p>
            <a:pPr>
              <a:buFontTx/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9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xmlns="" id="{5508BCA7-FBC7-4791-BE24-7F9132D0A0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 Зміст розділу - Резюме</a:t>
            </a:r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xmlns="" id="{2C6815EA-8BC0-4089-80EB-40683EFE29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Назва проекту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Повна назва та юридична адреса підприємства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Залучені до проекту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Мета проекту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Характеристика цільового ринку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Доцільність проекту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Основні фінансові показники проекту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Загальна потребу в коштах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altLang="x-none" sz="2400" dirty="0"/>
              <a:t>Забезпечення кредиту</a:t>
            </a:r>
          </a:p>
          <a:p>
            <a:pPr marL="609600" indent="-609600"/>
            <a:endParaRPr lang="uk-UA" altLang="x-none" sz="2400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75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xmlns="" id="{5D9617F6-23F0-4019-A0C9-FC01A12A97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Опис підприємства</a:t>
            </a:r>
          </a:p>
        </p:txBody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xmlns="" id="{96D18B36-E71B-4A0D-A6AD-4BDCF61CEE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uk-UA" altLang="x-none" sz="2400" dirty="0"/>
              <a:t>Мета розділу – зробити опис ситуації в підприємстві, що склалася сьогодні.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uk-UA" altLang="x-none" sz="2400" b="1" i="1" dirty="0"/>
              <a:t>Зміст розділу: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Юридичний статус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Загальна мета підприємства та конкретні цілі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Апарат управління та персонал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Виробничі ресурси та інфраструктура 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Характеристика діяльності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Опис продукції чи послуг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Патенти, ліцензії, інші права власності та користування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uk-UA" altLang="x-none" sz="2400" dirty="0"/>
              <a:t>Фінансові результати господарської діяльності</a:t>
            </a:r>
            <a:endParaRPr lang="ru-RU" altLang="x-none" sz="2400" dirty="0"/>
          </a:p>
          <a:p>
            <a:pPr marL="0" indent="0">
              <a:lnSpc>
                <a:spcPct val="80000"/>
              </a:lnSpc>
              <a:buNone/>
            </a:pPr>
            <a:endParaRPr lang="uk-UA" altLang="x-none" sz="2000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29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65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Атрибути </a:t>
            </a:r>
            <a:r>
              <a:rPr lang="uk-UA" b="1" dirty="0">
                <a:solidFill>
                  <a:schemeClr val="accent4">
                    <a:lumMod val="75000"/>
                  </a:schemeClr>
                </a:solidFill>
              </a:rPr>
              <a:t>екологічного </a:t>
            </a: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підприємництва</a:t>
            </a:r>
            <a:endParaRPr lang="uk-UA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 smtClean="0"/>
              <a:t>- </a:t>
            </a:r>
            <a:r>
              <a:rPr lang="uk-UA" dirty="0"/>
              <a:t>домінування частки екологічної корисності в загальній корисності товару;</a:t>
            </a:r>
          </a:p>
          <a:p>
            <a:pPr marL="0" indent="0" algn="just">
              <a:buNone/>
            </a:pPr>
            <a:r>
              <a:rPr lang="uk-UA" dirty="0"/>
              <a:t>- задоволення екологічних потреб (з позиції споживачів);</a:t>
            </a:r>
          </a:p>
          <a:p>
            <a:pPr marL="0" indent="0" algn="just">
              <a:buNone/>
            </a:pPr>
            <a:r>
              <a:rPr lang="uk-UA" dirty="0"/>
              <a:t>- отримання доходу від «реалізації» екологічної корисності (з позиції підприємців);</a:t>
            </a:r>
          </a:p>
          <a:p>
            <a:pPr marL="0" indent="0" algn="just">
              <a:buNone/>
            </a:pPr>
            <a:r>
              <a:rPr lang="uk-UA" dirty="0"/>
              <a:t>- ресурси екологічної системи розглядаються як фактори, що впливають на потреби споживачів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DB4B-AE40-43B4-93CA-7F5E7D2E968E}" type="slidenum">
              <a:rPr lang="en-US" altLang="ru-RU" smtClean="0"/>
              <a:pPr/>
              <a:t>3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2749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xmlns="" id="{A3F23FF9-5F21-4C8C-AADC-40F27144B3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Юридичний статус</a:t>
            </a:r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xmlns="" id="{F64D374E-0054-4E08-924E-771D2454B1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uk-UA" altLang="x-none" dirty="0"/>
              <a:t>В розділі наводиться:</a:t>
            </a:r>
          </a:p>
          <a:p>
            <a:pPr>
              <a:buFont typeface="Wingdings" pitchFamily="2" charset="2"/>
              <a:buChar char="ü"/>
            </a:pPr>
            <a:r>
              <a:rPr lang="uk-UA" altLang="x-none" dirty="0"/>
              <a:t>Організаційно-правовий статус підприємства (як носія різних прав та обов'язків);</a:t>
            </a:r>
          </a:p>
          <a:p>
            <a:pPr>
              <a:buFont typeface="Wingdings" pitchFamily="2" charset="2"/>
              <a:buChar char="ü"/>
            </a:pPr>
            <a:r>
              <a:rPr lang="uk-UA" altLang="x-none" dirty="0"/>
              <a:t>Повна назва</a:t>
            </a:r>
          </a:p>
          <a:p>
            <a:pPr>
              <a:buFont typeface="Wingdings" pitchFamily="2" charset="2"/>
              <a:buChar char="ü"/>
            </a:pPr>
            <a:r>
              <a:rPr lang="uk-UA" altLang="x-none" dirty="0"/>
              <a:t>Юридична та фактична адреси</a:t>
            </a:r>
          </a:p>
          <a:p>
            <a:pPr>
              <a:buFont typeface="Wingdings" pitchFamily="2" charset="2"/>
              <a:buChar char="ü"/>
            </a:pPr>
            <a:r>
              <a:rPr lang="uk-UA" altLang="x-none" dirty="0"/>
              <a:t>Форма власності</a:t>
            </a:r>
          </a:p>
          <a:p>
            <a:pPr>
              <a:buFont typeface="Wingdings" pitchFamily="2" charset="2"/>
              <a:buChar char="ü"/>
            </a:pPr>
            <a:r>
              <a:rPr lang="uk-UA" altLang="x-none" dirty="0"/>
              <a:t>Засновники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30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9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xmlns="" id="{1CDB5BE4-BE83-4CF7-8F44-540E9821D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Мета і цілі</a:t>
            </a:r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xmlns="" id="{835B41F2-85B4-4DCA-8F9E-F2AB6CB300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163824" cy="4739077"/>
          </a:xfrm>
        </p:spPr>
        <p:txBody>
          <a:bodyPr/>
          <a:lstStyle/>
          <a:p>
            <a:pPr>
              <a:buFontTx/>
              <a:buNone/>
            </a:pPr>
            <a:r>
              <a:rPr lang="uk-UA" altLang="x-none" dirty="0"/>
              <a:t>Мета має відображати бажаний результат від реалізації проекту.</a:t>
            </a:r>
          </a:p>
          <a:p>
            <a:pPr algn="just">
              <a:buFontTx/>
              <a:buNone/>
            </a:pPr>
            <a:r>
              <a:rPr lang="uk-UA" altLang="x-none" dirty="0"/>
              <a:t>Для досягнення мети формулюються конкретні цілі, які повинні відповідати таким вимогам: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Бути досяжними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Бути конкретними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Мати часові рамки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Не повинні суперечити одна одній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Мати визначену пріоритетність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31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93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>
            <a:extLst>
              <a:ext uri="{FF2B5EF4-FFF2-40B4-BE49-F238E27FC236}">
                <a16:creationId xmlns:a16="http://schemas.microsoft.com/office/drawing/2014/main" xmlns="" id="{184D98C2-43C4-45F1-ACE2-C75D46062B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Апарат управління та персонал</a:t>
            </a:r>
          </a:p>
        </p:txBody>
      </p:sp>
      <p:sp>
        <p:nvSpPr>
          <p:cNvPr id="202755" name="Rectangle 3">
            <a:extLst>
              <a:ext uri="{FF2B5EF4-FFF2-40B4-BE49-F238E27FC236}">
                <a16:creationId xmlns:a16="http://schemas.microsoft.com/office/drawing/2014/main" xmlns="" id="{942FBA66-89AA-4AB9-98D7-AF21F22C9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Загальна кількість працюючих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Перелік керівників підприємства та підрозділів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Структура та кількість працюючих по підрозділам</a:t>
            </a:r>
            <a:endParaRPr lang="ru-RU" altLang="x-none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32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56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xmlns="" id="{4DE014C8-BEC0-417A-B1E5-EB174B686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Виробничі ресурси та інфраструктура</a:t>
            </a:r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xmlns="" id="{D6A4FB2B-70F5-4FBE-B29F-009E8CA9A0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Опис місця розташування підприємства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Кліматичні умови регіону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Характеристики ресурсів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Наявність будівель та їхнього стану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Наявність техніки та обладнання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uk-UA" altLang="x-none" dirty="0"/>
              <a:t>Балансова та ринкова вартості будинків, устаткування, тощо.</a:t>
            </a:r>
            <a:endParaRPr lang="ru-RU" altLang="x-none" dirty="0"/>
          </a:p>
          <a:p>
            <a:pPr>
              <a:lnSpc>
                <a:spcPct val="9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33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9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xmlns="" id="{892D55F3-C327-4824-9DA2-4E2893016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Характеристика господарської діяльності</a:t>
            </a:r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xmlns="" id="{D6614F40-332B-403D-9090-4C95713E5D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uk-UA" altLang="x-none" sz="2000" dirty="0"/>
              <a:t>Коротка історія підприємства</a:t>
            </a:r>
          </a:p>
          <a:p>
            <a:pPr algn="just">
              <a:buFont typeface="Wingdings" pitchFamily="2" charset="2"/>
              <a:buChar char="ü"/>
            </a:pPr>
            <a:r>
              <a:rPr lang="uk-UA" altLang="x-none" sz="2000" dirty="0"/>
              <a:t>Стадії розвитку бізнесу</a:t>
            </a:r>
          </a:p>
          <a:p>
            <a:pPr algn="just">
              <a:buFont typeface="Wingdings" pitchFamily="2" charset="2"/>
              <a:buChar char="ü"/>
            </a:pPr>
            <a:r>
              <a:rPr lang="uk-UA" altLang="x-none" sz="2000" dirty="0"/>
              <a:t>Кредитна історія (якщо є)</a:t>
            </a:r>
          </a:p>
          <a:p>
            <a:pPr algn="just">
              <a:buFont typeface="Wingdings" pitchFamily="2" charset="2"/>
              <a:buChar char="ü"/>
            </a:pPr>
            <a:r>
              <a:rPr lang="uk-UA" altLang="x-none" sz="2000" dirty="0"/>
              <a:t>Основні види діяльності (виробництво, послуги, торгівля)</a:t>
            </a:r>
          </a:p>
          <a:p>
            <a:pPr algn="just">
              <a:buFont typeface="Wingdings" pitchFamily="2" charset="2"/>
              <a:buChar char="ü"/>
            </a:pPr>
            <a:r>
              <a:rPr lang="uk-UA" altLang="x-none" sz="2000" dirty="0"/>
              <a:t>Нинішня пропозиція продукції та положення на ринку.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sz="2000" dirty="0"/>
              <a:t>Динаміка показників виробництва, порівняння з аналогічними показниками району чи області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sz="2000" dirty="0"/>
              <a:t>Частка продукції підприємства в загальній кількості виробництва на ринку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sz="2000" dirty="0"/>
              <a:t>Перелік основних споживачів продукції/послуг підприємства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sz="2000" dirty="0"/>
              <a:t>Перелік основних постачальників сировини  для вашого підприємства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ü"/>
            </a:pPr>
            <a:r>
              <a:rPr lang="uk-UA" altLang="x-none" sz="2000" dirty="0" smtClean="0"/>
              <a:t>Методи </a:t>
            </a:r>
            <a:r>
              <a:rPr lang="uk-UA" altLang="x-none" sz="2000" dirty="0"/>
              <a:t>просування продукції на ринку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34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69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xmlns="" id="{3EE2DB3A-CE67-4C47-97BC-BF788089CB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2409" y="159020"/>
            <a:ext cx="6950734" cy="1367855"/>
          </a:xfrm>
        </p:spPr>
        <p:txBody>
          <a:bodyPr/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Методи просування продукції/послуг на ринку</a:t>
            </a:r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xmlns="" id="{82468083-8E59-46DE-85B5-6E11B1B757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Яким чином інформація про продукцію/послугу вашого підприємства доходить до споживача? 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Яким чином продукція/послуга підприємства потрапляє до споживача?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Чи супроводжується виробництво продукції/послуги виділенням токсичних відходів або забрудненням навколишнього середовища?</a:t>
            </a:r>
            <a:endParaRPr lang="ru-RU" altLang="x-none" dirty="0"/>
          </a:p>
          <a:p>
            <a:pPr>
              <a:lnSpc>
                <a:spcPct val="15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67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xmlns="" id="{12609625-3F79-428C-8D82-9335BDDD5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Опис продукції та/або послуг</a:t>
            </a:r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xmlns="" id="{3343588E-3E7B-40D3-8312-8F30223DC1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Фізичні та якісні параметри продукції відповідність діючим нормам, стандартам, сортність, породність, тощо;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Ціна продукції (у порівнянні з конкурентами);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Привабливість продукції - які властивості продукції роблять її унікальною? Чому споживачі продукції купують саме цю продукцію?</a:t>
            </a:r>
            <a:endParaRPr lang="ru-RU" altLang="x-none" dirty="0"/>
          </a:p>
          <a:p>
            <a:pPr>
              <a:lnSpc>
                <a:spcPct val="15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7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xmlns="" id="{E7485B25-5C2F-4266-8B89-4F6FA1B9F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Патенти, ліцензії, інші права власності та користування</a:t>
            </a:r>
          </a:p>
        </p:txBody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xmlns="" id="{7123789C-5A54-49AD-BCCB-E3AD8B0B65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uk-UA" altLang="x-none" dirty="0"/>
              <a:t>Чи захищені авторські права на продукцію підприємства, якщо це продукція унікальна?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Чи потрібні будь-які ліцензії, дозволи на виробництво та реалізацію даної продукції/послуги? 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Яка вартість та термін дії ліценцій?</a:t>
            </a:r>
            <a:endParaRPr lang="ru-RU" altLang="x-none" dirty="0"/>
          </a:p>
          <a:p>
            <a:pPr algn="just">
              <a:lnSpc>
                <a:spcPct val="15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7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xmlns="" id="{3678D94E-9F0C-4952-8E95-6ED5B1B778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Фінансові результати господарської діяльності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xmlns="" id="{EF0B2CD4-9F1B-46AE-87D0-E35E018745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Мета розділу </a:t>
            </a:r>
            <a:r>
              <a:rPr lang="uk-UA" altLang="x-none" dirty="0"/>
              <a:t>– дати кредитору уявленні про успішність або неуспішність підприємства.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uk-UA" altLang="x-none" dirty="0"/>
              <a:t>Основні фінансові показники (загальні активи, зобов'язання і капітал, валові доходи, валові витрати, прибуток, тощо)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uk-UA" altLang="x-none" dirty="0"/>
              <a:t>Основна фінансова звітність подається на вимогу кредитора: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uk-UA" altLang="x-none" dirty="0"/>
              <a:t>Баланс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uk-UA" altLang="x-none" dirty="0"/>
              <a:t>Звіт про доходи та витрати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uk-UA" altLang="x-none" dirty="0"/>
              <a:t>Звіт про рух грошових коштів</a:t>
            </a:r>
            <a:endParaRPr lang="ru-RU" altLang="x-none" dirty="0"/>
          </a:p>
          <a:p>
            <a:pPr>
              <a:lnSpc>
                <a:spcPct val="9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25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xmlns="" id="{534D16D8-323C-4D1E-A6E7-5EA7AB9DB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Опис ринку підприємства</a:t>
            </a:r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xmlns="" id="{70021BE5-94E2-4574-8641-9052F145EF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8254401" cy="4351338"/>
          </a:xfrm>
        </p:spPr>
        <p:txBody>
          <a:bodyPr>
            <a:normAutofit lnSpcReduction="10000"/>
          </a:bodyPr>
          <a:lstStyle/>
          <a:p>
            <a:pPr marL="609600" indent="-609600" algn="just">
              <a:buNone/>
            </a:pP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Мета розділу </a:t>
            </a:r>
            <a:r>
              <a:rPr lang="uk-UA" altLang="x-none" dirty="0"/>
              <a:t>– пересвідчитись самому та переконати партнерів у наявності ринку для збуту продукції/послуги підприємства, розкрити можливості цього ринку.</a:t>
            </a:r>
          </a:p>
          <a:p>
            <a:pPr marL="609600" indent="-609600" algn="just">
              <a:buNone/>
            </a:pPr>
            <a:r>
              <a:rPr lang="uk-UA" altLang="x-none" dirty="0"/>
              <a:t>Зміст розділу:</a:t>
            </a:r>
          </a:p>
          <a:p>
            <a:pPr algn="just">
              <a:buFont typeface="Wingdings" pitchFamily="2" charset="2"/>
              <a:buChar char="Ø"/>
            </a:pPr>
            <a:r>
              <a:rPr lang="uk-UA" altLang="x-none" dirty="0"/>
              <a:t>Опис продукції, що вироблятиметься/послуги, що надаватиметься</a:t>
            </a:r>
          </a:p>
          <a:p>
            <a:pPr algn="just">
              <a:buFont typeface="Wingdings" pitchFamily="2" charset="2"/>
              <a:buChar char="Ø"/>
            </a:pPr>
            <a:r>
              <a:rPr lang="uk-UA" altLang="x-none" dirty="0"/>
              <a:t>Аналіз ринку</a:t>
            </a:r>
          </a:p>
          <a:p>
            <a:pPr algn="just">
              <a:buFont typeface="Wingdings" pitchFamily="2" charset="2"/>
              <a:buChar char="Ø"/>
            </a:pPr>
            <a:r>
              <a:rPr lang="uk-UA" altLang="x-none" dirty="0"/>
              <a:t>Аналіз конкурентів</a:t>
            </a:r>
          </a:p>
          <a:p>
            <a:pPr algn="just">
              <a:buFont typeface="Wingdings" pitchFamily="2" charset="2"/>
              <a:buChar char="Ø"/>
            </a:pPr>
            <a:r>
              <a:rPr lang="en-US" altLang="x-none" dirty="0"/>
              <a:t>SWOT</a:t>
            </a:r>
            <a:r>
              <a:rPr lang="uk-UA" altLang="x-none" dirty="0"/>
              <a:t>- аналіз підприємства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39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solidFill>
                  <a:schemeClr val="accent4">
                    <a:lumMod val="75000"/>
                  </a:schemeClr>
                </a:solidFill>
              </a:rPr>
              <a:t>Перспективи розвитку екологічного підприємництва в Україні</a:t>
            </a:r>
            <a:endParaRPr lang="uk-UA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uk-UA" dirty="0"/>
              <a:t>Розвиток та впровадження інновацій з високим ступенем екологічності та економічної ефективності є передумовою одночасного вирішення екологічних і економічних проблем сучасної України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2DB4B-AE40-43B4-93CA-7F5E7D2E968E}" type="slidenum">
              <a:rPr lang="en-US" altLang="ru-RU" smtClean="0"/>
              <a:pPr/>
              <a:t>4</a:t>
            </a:fld>
            <a:endParaRPr lang="en-US" alt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4800600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xmlns="" id="{65F5E42C-3244-4783-B6D0-88CD902FA7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4569" y="425511"/>
            <a:ext cx="8571422" cy="1558565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Опис продукції, що вироблятиметься/ послуги, що надаватиметься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xmlns="" id="{BA9F550A-32ED-496B-94C8-D631C38CC3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Font typeface="Wingdings" pitchFamily="2" charset="2"/>
              <a:buChar char="Ø"/>
            </a:pPr>
            <a:r>
              <a:rPr lang="uk-UA" altLang="x-none" dirty="0"/>
              <a:t>Якість</a:t>
            </a:r>
          </a:p>
          <a:p>
            <a:pPr algn="ctr">
              <a:lnSpc>
                <a:spcPct val="200000"/>
              </a:lnSpc>
              <a:buFont typeface="Wingdings" pitchFamily="2" charset="2"/>
              <a:buChar char="Ø"/>
            </a:pPr>
            <a:r>
              <a:rPr lang="uk-UA" altLang="x-none" dirty="0"/>
              <a:t>Різноманітність</a:t>
            </a:r>
          </a:p>
          <a:p>
            <a:pPr algn="ctr">
              <a:lnSpc>
                <a:spcPct val="200000"/>
              </a:lnSpc>
              <a:buFont typeface="Wingdings" pitchFamily="2" charset="2"/>
              <a:buChar char="Ø"/>
            </a:pPr>
            <a:r>
              <a:rPr lang="uk-UA" altLang="x-none" dirty="0"/>
              <a:t>Зовнішній вигляд</a:t>
            </a:r>
          </a:p>
          <a:p>
            <a:pPr algn="ctr">
              <a:lnSpc>
                <a:spcPct val="200000"/>
              </a:lnSpc>
              <a:buFont typeface="Wingdings" pitchFamily="2" charset="2"/>
              <a:buChar char="Ø"/>
            </a:pPr>
            <a:r>
              <a:rPr lang="uk-UA" altLang="x-none" dirty="0"/>
              <a:t>Упаковка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40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60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xmlns="" id="{B31A0D6A-6397-4FDC-8EFD-58AD19C14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Аналіз ринку</a:t>
            </a:r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xmlns="" id="{E708611E-E241-4025-BA5A-B36F792A97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uk-UA" altLang="x-none" dirty="0"/>
              <a:t>Тенденції розвитку ринку, загальний обсяг споживання та виробництва продукту, перспективи розвитку цього ринку.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Починається з аналізу попиту та пропозиції продукту на ринку.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В основі аналізу лежить сегментація ринку.</a:t>
            </a:r>
            <a:endParaRPr lang="ru-RU" altLang="x-none" dirty="0"/>
          </a:p>
          <a:p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41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4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xmlns="" id="{7002999E-0B28-43F4-A10B-D2E40A9AB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Сегментація ринку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xmlns="" id="{6E1B64C6-F942-4D16-93B4-BB5C965AF5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uk-UA" altLang="ja-JP" dirty="0">
                <a:solidFill>
                  <a:schemeClr val="accent4">
                    <a:lumMod val="75000"/>
                  </a:schemeClr>
                </a:solidFill>
              </a:rPr>
              <a:t>Сегментація</a:t>
            </a:r>
            <a:r>
              <a:rPr lang="uk-UA" altLang="ja-JP" dirty="0"/>
              <a:t> ринку означає розділення потенційних споживачів на групи (сегменти) з метою їх вивчення</a:t>
            </a:r>
            <a:r>
              <a:rPr lang="th-TH" altLang="ja-JP" dirty="0">
                <a:ea typeface="ＭＳ Ｐゴシック" panose="020B0600070205080204" pitchFamily="34" charset="-128"/>
              </a:rPr>
              <a:t> </a:t>
            </a:r>
            <a:endParaRPr lang="uk-UA" altLang="ja-JP" dirty="0"/>
          </a:p>
          <a:p>
            <a:pPr algn="ctr">
              <a:lnSpc>
                <a:spcPct val="150000"/>
              </a:lnSpc>
              <a:buFontTx/>
              <a:buNone/>
            </a:pPr>
            <a:r>
              <a:rPr lang="uk-UA" altLang="ja-JP" dirty="0"/>
              <a:t>Споживачі мають бути згруповані у зручні класифікації</a:t>
            </a:r>
            <a:r>
              <a:rPr lang="th-TH" altLang="ja-JP" dirty="0">
                <a:ea typeface="ＭＳ Ｐゴシック" panose="020B0600070205080204" pitchFamily="34" charset="-128"/>
              </a:rPr>
              <a:t> (</a:t>
            </a:r>
            <a:r>
              <a:rPr lang="uk-UA" altLang="ja-JP" dirty="0"/>
              <a:t>доход</a:t>
            </a:r>
            <a:r>
              <a:rPr lang="th-TH" altLang="ja-JP" dirty="0">
                <a:ea typeface="ＭＳ Ｐゴシック" panose="020B0600070205080204" pitchFamily="34" charset="-128"/>
              </a:rPr>
              <a:t>, </a:t>
            </a:r>
            <a:r>
              <a:rPr lang="uk-UA" altLang="ja-JP" dirty="0"/>
              <a:t>зразки товарів, які вони купують тощо</a:t>
            </a:r>
            <a:r>
              <a:rPr lang="th-TH" altLang="ja-JP" dirty="0">
                <a:ea typeface="ＭＳ Ｐゴシック" panose="020B0600070205080204" pitchFamily="34" charset="-128"/>
              </a:rPr>
              <a:t>) </a:t>
            </a:r>
            <a:r>
              <a:rPr lang="uk-UA" altLang="ja-JP" dirty="0"/>
              <a:t>які визначають що і як вони купують</a:t>
            </a:r>
            <a:r>
              <a:rPr lang="th-TH" altLang="ja-JP" dirty="0">
                <a:ea typeface="ＭＳ Ｐゴシック" panose="020B0600070205080204" pitchFamily="34" charset="-128"/>
              </a:rPr>
              <a:t>.</a:t>
            </a:r>
            <a:endParaRPr lang="uk-UA" altLang="x-none" dirty="0">
              <a:ea typeface="ＭＳ Ｐゴシック" panose="020B0600070205080204" pitchFamily="34" charset="-128"/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42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5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>
            <a:extLst>
              <a:ext uri="{FF2B5EF4-FFF2-40B4-BE49-F238E27FC236}">
                <a16:creationId xmlns:a16="http://schemas.microsoft.com/office/drawing/2014/main" xmlns="" id="{BB71DDBF-26B9-4AEB-B37D-3B5BB00B9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5763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Принципи сегментації ринку</a:t>
            </a:r>
          </a:p>
        </p:txBody>
      </p:sp>
      <p:sp>
        <p:nvSpPr>
          <p:cNvPr id="216068" name="Rectangle 4">
            <a:extLst>
              <a:ext uri="{FF2B5EF4-FFF2-40B4-BE49-F238E27FC236}">
                <a16:creationId xmlns:a16="http://schemas.microsoft.com/office/drawing/2014/main" xmlns="" id="{E26C5171-9634-4799-8C49-D9BE8C058FA9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304800" y="1677987"/>
            <a:ext cx="4343400" cy="4525963"/>
          </a:xfrm>
          <a:noFill/>
          <a:ln/>
        </p:spPr>
        <p:txBody>
          <a:bodyPr/>
          <a:lstStyle/>
          <a:p>
            <a:pPr>
              <a:buClrTx/>
              <a:buFont typeface="Wingdings" pitchFamily="2" charset="2"/>
              <a:buChar char="Ø"/>
            </a:pPr>
            <a:r>
              <a:rPr lang="uk-UA" altLang="x-none" sz="2400" dirty="0">
                <a:cs typeface="Times New Roman" panose="02020603050405020304" pitchFamily="18" charset="0"/>
              </a:rPr>
              <a:t>Географічний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uk-UA" altLang="x-none" sz="2400" dirty="0">
                <a:cs typeface="Times New Roman" panose="02020603050405020304" pitchFamily="18" charset="0"/>
              </a:rPr>
              <a:t>Демографічний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uk-UA" altLang="x-none" sz="2400" dirty="0">
                <a:cs typeface="Times New Roman" panose="02020603050405020304" pitchFamily="18" charset="0"/>
              </a:rPr>
              <a:t>Соціально-економічний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uk-UA" altLang="x-none" sz="2400" dirty="0">
                <a:cs typeface="Times New Roman" panose="02020603050405020304" pitchFamily="18" charset="0"/>
              </a:rPr>
              <a:t>Культурний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uk-UA" altLang="x-none" sz="2400" dirty="0">
                <a:cs typeface="Times New Roman" panose="02020603050405020304" pitchFamily="18" charset="0"/>
              </a:rPr>
              <a:t>Особистий</a:t>
            </a:r>
          </a:p>
          <a:p>
            <a:pPr>
              <a:buFontTx/>
              <a:buNone/>
            </a:pPr>
            <a:endParaRPr lang="ru-RU" altLang="x-none" sz="2400" b="1" dirty="0"/>
          </a:p>
        </p:txBody>
      </p:sp>
      <p:sp>
        <p:nvSpPr>
          <p:cNvPr id="216069" name="Rectangle 5">
            <a:extLst>
              <a:ext uri="{FF2B5EF4-FFF2-40B4-BE49-F238E27FC236}">
                <a16:creationId xmlns:a16="http://schemas.microsoft.com/office/drawing/2014/main" xmlns="" id="{27AF1429-10C7-4DD8-B433-596DC8146F72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4086226" y="1557338"/>
            <a:ext cx="4676774" cy="476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330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330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330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9pPr>
          </a:lstStyle>
          <a:p>
            <a:pPr algn="just">
              <a:buFont typeface="Wingdings" pitchFamily="2" charset="2"/>
              <a:buChar char="Ø"/>
            </a:pPr>
            <a:r>
              <a:rPr lang="uk-UA" altLang="x-none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Держава, регіон, місто, село</a:t>
            </a:r>
          </a:p>
          <a:p>
            <a:pPr algn="just">
              <a:buFont typeface="Wingdings" pitchFamily="2" charset="2"/>
              <a:buChar char="Ø"/>
            </a:pPr>
            <a:r>
              <a:rPr lang="uk-UA" altLang="x-none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Стать, вік, сімейний склад</a:t>
            </a:r>
          </a:p>
          <a:p>
            <a:pPr algn="just">
              <a:buFont typeface="Wingdings" pitchFamily="2" charset="2"/>
              <a:buChar char="Ø"/>
            </a:pPr>
            <a:r>
              <a:rPr lang="uk-UA" altLang="x-none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Рівень доходу, рід занять, певний прошарок суспільства</a:t>
            </a:r>
          </a:p>
          <a:p>
            <a:pPr algn="just">
              <a:buFont typeface="Wingdings" pitchFamily="2" charset="2"/>
              <a:buChar char="Ø"/>
            </a:pPr>
            <a:r>
              <a:rPr lang="uk-UA" altLang="x-none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Освіта, релігія, національність</a:t>
            </a:r>
          </a:p>
          <a:p>
            <a:pPr algn="just">
              <a:buFont typeface="Wingdings" pitchFamily="2" charset="2"/>
              <a:buChar char="Ø"/>
            </a:pPr>
            <a:r>
              <a:rPr lang="uk-UA" altLang="x-none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Тип особистості, привід для здійснення покупки, вигоди, які він хоче отримати, відношення до товару</a:t>
            </a:r>
          </a:p>
          <a:p>
            <a:pPr>
              <a:buFont typeface="Wingdings" pitchFamily="2" charset="2"/>
              <a:buChar char="ü"/>
            </a:pPr>
            <a:endParaRPr lang="ru-RU" altLang="x-none" sz="2400" b="1" dirty="0"/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43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91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xmlns="" id="{80878502-814B-46A4-AA28-D2FBEF4DD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Визначення потенційного обсягу ринку (попиту)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xmlns="" id="{E1EBA8BB-C2BB-4475-A443-1A1F43ACD7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Потенційний обсяг ринку </a:t>
            </a:r>
            <a:r>
              <a:rPr lang="uk-UA" altLang="x-none" dirty="0"/>
              <a:t>– це сумарний попит всіх покупців продукції певного виду. 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uk-UA" altLang="x-none" dirty="0"/>
              <a:t>Для його визначення треба знати:</a:t>
            </a:r>
          </a:p>
          <a:p>
            <a:pPr algn="ju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</a:pPr>
            <a:r>
              <a:rPr lang="uk-UA" altLang="x-none" dirty="0"/>
              <a:t>Скільки споживачів (людей, підприємств, закладів) та в якій кількості купуватимуть дану продукцію/послуги протягом певного періоду часу.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44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5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xmlns="" id="{87C91931-25D4-451F-9957-57D60F4DA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Визначення місткості існуючого ринку даної продукції (пропозиції)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xmlns="" id="{331CB2DA-3729-4204-B311-F905643E87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None/>
            </a:pP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Пропозиція</a:t>
            </a:r>
            <a:r>
              <a:rPr lang="uk-UA" altLang="x-none" dirty="0"/>
              <a:t> – це сумарний обсяг продажу даної продукції всіма виробниками на даному ринку за певний період часу.</a:t>
            </a:r>
          </a:p>
          <a:p>
            <a:pPr algn="just">
              <a:buFontTx/>
              <a:buNone/>
            </a:pPr>
            <a:r>
              <a:rPr lang="uk-UA" altLang="x-none" dirty="0"/>
              <a:t>Для його визначення треба знати: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q"/>
            </a:pPr>
            <a:r>
              <a:rPr lang="uk-UA" altLang="x-none" dirty="0"/>
              <a:t>Хто є основними виробниками даної продукції на даному ринку</a:t>
            </a:r>
          </a:p>
          <a:p>
            <a:pPr algn="just">
              <a:buClr>
                <a:schemeClr val="tx1"/>
              </a:buClr>
              <a:buFont typeface="Wingdings" pitchFamily="2" charset="2"/>
              <a:buChar char="q"/>
            </a:pPr>
            <a:r>
              <a:rPr lang="uk-UA" altLang="x-none" dirty="0"/>
              <a:t>Скільки продукції вони сумарно продають протягом певного періоду.</a:t>
            </a:r>
            <a:endParaRPr lang="ru-RU" altLang="x-none" dirty="0"/>
          </a:p>
          <a:p>
            <a:pPr>
              <a:buFont typeface="Wingdings" pitchFamily="2" charset="2"/>
              <a:buChar char="q"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0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xmlns="" id="{77515F44-A15C-4F30-B4E1-7D7FC28E7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Аналіз конкурентів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xmlns="" id="{EED491D6-F73F-4290-9FBD-1D47E6C973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uk-UA" altLang="x-none" dirty="0"/>
              <a:t>Мета розділу – виявити сильні і слабкі сторони конкурентів для побудови маркетингової стратегії та розробки заходів по підвищенню власної конкурентоспроможності.</a:t>
            </a:r>
            <a:endParaRPr lang="ru-RU" altLang="x-none" dirty="0"/>
          </a:p>
          <a:p>
            <a:pPr>
              <a:buFontTx/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7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xmlns="" id="{D0F93DF5-590F-4A2E-A8F1-0F834204CB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Джерела отримання інформації про конкурентів</a:t>
            </a:r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xmlns="" id="{A291CC84-3C74-4AD9-AC51-0911B1252E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Статистичні управління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Місцеві адміністрації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Рекламні проспекти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Щорічні звіти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Огляди в комерційній періодиці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Матеріали конференцій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Торгові виставки, ярмарки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Самостійні дослідження (опитування)</a:t>
            </a:r>
          </a:p>
          <a:p>
            <a:pPr>
              <a:lnSpc>
                <a:spcPct val="9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Відомості від споживачів, експертів ринку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>
            <a:extLst>
              <a:ext uri="{FF2B5EF4-FFF2-40B4-BE49-F238E27FC236}">
                <a16:creationId xmlns:a16="http://schemas.microsoft.com/office/drawing/2014/main" xmlns="" id="{A9574C70-80A1-4F25-AF4C-C16E7DB3D0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Аналіз конкурентів</a:t>
            </a:r>
          </a:p>
        </p:txBody>
      </p:sp>
      <p:sp>
        <p:nvSpPr>
          <p:cNvPr id="223235" name="Rectangle 3">
            <a:extLst>
              <a:ext uri="{FF2B5EF4-FFF2-40B4-BE49-F238E27FC236}">
                <a16:creationId xmlns:a16="http://schemas.microsoft.com/office/drawing/2014/main" xmlns="" id="{0060B04F-2FC8-4D64-A3D3-BEEF970559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56388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Хто основні конкуренти вашого підприємства по кожному сегменту?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Які методи конкурентної боротьби вони використовують?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Яку частку ринку займає кожен конкурент?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Які в конкурентів: цінова політика, якість товарів, упаковка?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Які їх слабкі і сильні сторони? Чому?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По відношенню до яких конкурентів ваші дії успішні?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Чи можна поширити цей досвід на інших конкурентів?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Чи відповідають товари конкурентів вимогам покупців (споживчі властивості, розміри, вага, колів, смак, запах)?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uk-UA" altLang="x-none" sz="1800" dirty="0"/>
              <a:t>Яка можлива реакція конкурента на: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uk-UA" altLang="x-none" sz="1800" dirty="0"/>
              <a:t>                           зміну ціни вашого товару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uk-UA" altLang="x-none" sz="1800" dirty="0"/>
              <a:t>                           збільшення частки ринку вашого підприємства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0"/>
            </a:pPr>
            <a:r>
              <a:rPr lang="uk-UA" altLang="x-none" sz="1800" dirty="0"/>
              <a:t>Що відомо про технологію виробництва конкурентів?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0"/>
            </a:pPr>
            <a:r>
              <a:rPr lang="uk-UA" altLang="x-none" sz="1800" dirty="0"/>
              <a:t>Які офіційні дані ваших конкурентів про прибутки та витрати?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0"/>
            </a:pPr>
            <a:r>
              <a:rPr lang="uk-UA" altLang="x-none" sz="1800" dirty="0"/>
              <a:t>Як вони рекламують товари?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0"/>
            </a:pPr>
            <a:r>
              <a:rPr lang="uk-UA" altLang="x-none" sz="1800" dirty="0"/>
              <a:t>Як вони підбирають собі менеджерів?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0"/>
            </a:pPr>
            <a:r>
              <a:rPr lang="uk-UA" altLang="x-none" sz="1800" dirty="0"/>
              <a:t>Як вони забезпечуються сировиною?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10"/>
            </a:pPr>
            <a:r>
              <a:rPr lang="uk-UA" altLang="x-none" sz="1800" dirty="0"/>
              <a:t>Які комерційні результати їхньої діяльності на виставках та ярмарках</a:t>
            </a:r>
            <a:r>
              <a:rPr lang="uk-UA" altLang="x-none" sz="1800" dirty="0" smtClean="0"/>
              <a:t>?</a:t>
            </a:r>
            <a:endParaRPr lang="ru-RU" altLang="x-none" sz="1800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416675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1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xmlns="" id="{96D3D746-DE56-47C4-A611-6F1BA98669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SWOT</a:t>
            </a:r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- аналіз </a:t>
            </a:r>
            <a:r>
              <a:rPr lang="uk-UA" altLang="x-none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підприємства</a:t>
            </a:r>
            <a:endParaRPr lang="uk-UA" altLang="x-none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224261" name="Group 5">
            <a:extLst>
              <a:ext uri="{FF2B5EF4-FFF2-40B4-BE49-F238E27FC236}">
                <a16:creationId xmlns:a16="http://schemas.microsoft.com/office/drawing/2014/main" xmlns="" id="{848D90C5-225C-447F-8317-66DE5B934F8A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40780918"/>
              </p:ext>
            </p:extLst>
          </p:nvPr>
        </p:nvGraphicFramePr>
        <p:xfrm>
          <a:off x="1485900" y="1600202"/>
          <a:ext cx="6172200" cy="4525963"/>
        </p:xfrm>
        <a:graphic>
          <a:graphicData uri="http://schemas.openxmlformats.org/drawingml/2006/table">
            <a:tbl>
              <a:tblPr/>
              <a:tblGrid>
                <a:gridCol w="3086100">
                  <a:extLst>
                    <a:ext uri="{9D8B030D-6E8A-4147-A177-3AD203B41FA5}">
                      <a16:colId xmlns:a16="http://schemas.microsoft.com/office/drawing/2014/main" xmlns="" val="2928246600"/>
                    </a:ext>
                  </a:extLst>
                </a:gridCol>
                <a:gridCol w="3086100">
                  <a:extLst>
                    <a:ext uri="{9D8B030D-6E8A-4147-A177-3AD203B41FA5}">
                      <a16:colId xmlns:a16="http://schemas.microsoft.com/office/drawing/2014/main" xmlns="" val="3106424799"/>
                    </a:ext>
                  </a:extLst>
                </a:gridCol>
              </a:tblGrid>
              <a:tr h="2263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32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Наші сильні сторони</a:t>
                      </a: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3200" b="1" i="1" u="sng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Наші слабкі сторони</a:t>
                      </a: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247184"/>
                  </a:ext>
                </a:extLst>
              </a:tr>
              <a:tr h="2262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32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Можливості зовнішнього середовища</a:t>
                      </a: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3200" b="1" i="1" u="sng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Загрози зовнішнього середовища</a:t>
                      </a:r>
                      <a:endParaRPr kumimoji="0" lang="uk-UA" altLang="x-none" sz="3200" b="1" i="1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altLang="x-none" sz="2800" b="0" i="1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4705246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49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2726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B034654-846A-4AFE-9CF2-C7A00D55A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526474"/>
            <a:ext cx="8686800" cy="633152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/>
              <a:t>Розроблення та </a:t>
            </a:r>
            <a:r>
              <a:rPr lang="uk-UA" dirty="0"/>
              <a:t>здійснення інновацій з високим ступенем екологічності та економічної </a:t>
            </a:r>
            <a:r>
              <a:rPr lang="uk-UA" dirty="0" smtClean="0"/>
              <a:t>ефективності є </a:t>
            </a:r>
            <a:r>
              <a:rPr lang="uk-UA" dirty="0" smtClean="0"/>
              <a:t>найважливішою передумовою розвитку </a:t>
            </a:r>
            <a:r>
              <a:rPr lang="uk-UA" b="1" dirty="0" smtClean="0">
                <a:solidFill>
                  <a:srgbClr val="00B050"/>
                </a:solidFill>
              </a:rPr>
              <a:t>екологічного підприємництва, </a:t>
            </a:r>
            <a:r>
              <a:rPr lang="uk-UA" dirty="0"/>
              <a:t>шляхом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uk-UA" dirty="0" smtClean="0"/>
              <a:t>забезпечення конкурентоспроможності продукції організації та самої організації на ринку, а також створення оптимальної структури організації, здійснення обґрунтованої кадрової політики та раціоналізації інших сторін діяльності організації.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uk-UA" dirty="0" smtClean="0"/>
              <a:t>Тому будь-яка комерційна акція, а саме</a:t>
            </a:r>
            <a:r>
              <a:rPr lang="uk-UA" dirty="0"/>
              <a:t>: створення приватної фірми, </a:t>
            </a:r>
            <a:r>
              <a:rPr lang="uk-UA" dirty="0" smtClean="0"/>
              <a:t>приватиза</a:t>
            </a:r>
            <a:r>
              <a:rPr lang="uk-UA" dirty="0" smtClean="0"/>
              <a:t>ція державного підприємства, залучення інвестицій, перехід на нову технологію, організація випуску нової продукції тощо вимагає ретельної та професійно грамотної підготовки до її здійснення. </a:t>
            </a:r>
          </a:p>
          <a:p>
            <a:pPr marL="0" indent="0" algn="ctr">
              <a:lnSpc>
                <a:spcPct val="110000"/>
              </a:lnSpc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результатом роздумів, критичного аналізу та пошуків відповідей на питання реалізації нової ідеї і є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бізнес-план.</a:t>
            </a:r>
            <a:endParaRPr lang="uk-UA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64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xmlns="" id="{28A54F72-7586-4BEF-A8BE-CAABAC820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ПЛАН МАРКЕТИНГУ</a:t>
            </a: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xmlns="" id="{66B05D7B-2D49-4E0A-9C43-D751E44351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uk-UA" altLang="x-none" dirty="0"/>
              <a:t>	</a:t>
            </a: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Мета розділу </a:t>
            </a:r>
            <a:r>
              <a:rPr lang="uk-UA" altLang="x-none" dirty="0"/>
              <a:t>– визначення методів просування товару на вибраний сегмент ринку, розробка стратегії продажу продукції та способів оптимального розподілу сил господарства для використання в своїх інтересах привабливих можливостей ринкового середовища.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50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30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xmlns="" id="{752DECDB-4850-4C21-A89A-898AB02FC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План маркетингу</a:t>
            </a:r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xmlns="" id="{89AACDCB-94D4-41C3-9A29-293048E514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ctr">
              <a:buNone/>
            </a:pPr>
            <a:r>
              <a:rPr lang="uk-UA" altLang="x-none" dirty="0"/>
              <a:t>Зміст розділу:</a:t>
            </a:r>
          </a:p>
          <a:p>
            <a:pPr algn="ctr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Цінова політика підприємства</a:t>
            </a:r>
          </a:p>
          <a:p>
            <a:pPr algn="ctr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Прогноз обсягів продажу</a:t>
            </a:r>
          </a:p>
          <a:p>
            <a:pPr algn="ctr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Канали збуту продукції</a:t>
            </a:r>
          </a:p>
          <a:p>
            <a:pPr algn="ctr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Просування продукції на ринок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51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2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>
            <a:extLst>
              <a:ext uri="{FF2B5EF4-FFF2-40B4-BE49-F238E27FC236}">
                <a16:creationId xmlns:a16="http://schemas.microsoft.com/office/drawing/2014/main" xmlns="" id="{3CC82451-6A94-401E-85D9-74AE264D3D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Цінова політика підприємства</a:t>
            </a:r>
          </a:p>
        </p:txBody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xmlns="" id="{77E40B05-9CD2-485D-89A3-5BF774A0A84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x-none" dirty="0"/>
              <a:t>Фактори, які впливають на ціну товару: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Constantia" pitchFamily="18" charset="0"/>
              <a:buChar char="√"/>
            </a:pPr>
            <a:r>
              <a:rPr lang="uk-UA" altLang="x-none" dirty="0"/>
              <a:t> собівартість продукції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Constantia" pitchFamily="18" charset="0"/>
              <a:buChar char="√"/>
            </a:pPr>
            <a:r>
              <a:rPr lang="uk-UA" altLang="x-none" dirty="0"/>
              <a:t> наявність унікальних властивостей продукції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Constantia" pitchFamily="18" charset="0"/>
              <a:buChar char="√"/>
            </a:pPr>
            <a:r>
              <a:rPr lang="uk-UA" altLang="x-none" dirty="0"/>
              <a:t> ціни конкурентів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 typeface="Constantia" pitchFamily="18" charset="0"/>
              <a:buChar char="√"/>
            </a:pPr>
            <a:r>
              <a:rPr lang="uk-UA" altLang="x-none" dirty="0"/>
              <a:t> можливості отримання прибутку</a:t>
            </a:r>
            <a:endParaRPr lang="ru-RU" altLang="x-none" dirty="0"/>
          </a:p>
          <a:p>
            <a:pPr>
              <a:lnSpc>
                <a:spcPct val="150000"/>
              </a:lnSpc>
              <a:buFont typeface="Constantia" pitchFamily="18" charset="0"/>
              <a:buChar char="√"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416675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52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0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xmlns="" id="{37149343-51A3-47FD-AB34-A8EE5E490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Методи ціноутворення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xmlns="" id="{227275E7-5B14-436D-A52D-54EC3F712C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Середні витрати + прибуток</a:t>
            </a:r>
          </a:p>
          <a:p>
            <a:pPr algn="ctr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Забезпечення беззбитковості  та отримання прибутку (норма прибутку)</a:t>
            </a:r>
          </a:p>
          <a:p>
            <a:pPr algn="ctr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b="1" i="1" dirty="0"/>
              <a:t>Попит </a:t>
            </a:r>
          </a:p>
          <a:p>
            <a:pPr algn="ctr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Ціна конкурентів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53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6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>
            <a:extLst>
              <a:ext uri="{FF2B5EF4-FFF2-40B4-BE49-F238E27FC236}">
                <a16:creationId xmlns:a16="http://schemas.microsoft.com/office/drawing/2014/main" xmlns="" id="{E9903F55-E564-4E6E-B70C-6CE44BB87A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Прогноз обсягів продажу</a:t>
            </a:r>
          </a:p>
        </p:txBody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xmlns="" id="{7B11B5A4-19AD-4D8E-B72C-AFD367A3CE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uk-UA" altLang="x-none" dirty="0"/>
              <a:t>Надається:</a:t>
            </a:r>
          </a:p>
          <a:p>
            <a:pPr algn="just">
              <a:lnSpc>
                <a:spcPct val="8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 на період впровадження проекту </a:t>
            </a:r>
          </a:p>
          <a:p>
            <a:pPr algn="just">
              <a:lnSpc>
                <a:spcPct val="8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по роках, перший рік – по місяцях, другий – по кварталах</a:t>
            </a:r>
          </a:p>
          <a:p>
            <a:pPr algn="just">
              <a:lnSpc>
                <a:spcPct val="8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 у вигляді таблиць або графіків </a:t>
            </a:r>
          </a:p>
          <a:p>
            <a:pPr algn="just">
              <a:lnSpc>
                <a:spcPct val="8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супроводжується поясненнями зроблених прогнозів</a:t>
            </a:r>
          </a:p>
          <a:p>
            <a:pPr algn="just">
              <a:lnSpc>
                <a:spcPct val="8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В поясненнях зазначається хто буде покупцем продукції, яку кількість продукції він придбає, коли підприємство отримає гроші від продажу продукції конкретному покупцеві.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54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>
            <a:extLst>
              <a:ext uri="{FF2B5EF4-FFF2-40B4-BE49-F238E27FC236}">
                <a16:creationId xmlns:a16="http://schemas.microsoft.com/office/drawing/2014/main" xmlns="" id="{A7C9A8F4-5D40-462F-ACCB-C84D3F57F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Прогноз обсягів продажу</a:t>
            </a:r>
          </a:p>
        </p:txBody>
      </p:sp>
      <p:graphicFrame>
        <p:nvGraphicFramePr>
          <p:cNvPr id="233476" name="Group 4">
            <a:extLst>
              <a:ext uri="{FF2B5EF4-FFF2-40B4-BE49-F238E27FC236}">
                <a16:creationId xmlns:a16="http://schemas.microsoft.com/office/drawing/2014/main" xmlns="" id="{88685F94-F19D-4AB0-AC76-A8F3113264FE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69565508"/>
              </p:ext>
            </p:extLst>
          </p:nvPr>
        </p:nvGraphicFramePr>
        <p:xfrm>
          <a:off x="380999" y="1600198"/>
          <a:ext cx="7772404" cy="4800601"/>
        </p:xfrm>
        <a:graphic>
          <a:graphicData uri="http://schemas.openxmlformats.org/drawingml/2006/table">
            <a:tbl>
              <a:tblPr/>
              <a:tblGrid>
                <a:gridCol w="1752601">
                  <a:extLst>
                    <a:ext uri="{9D8B030D-6E8A-4147-A177-3AD203B41FA5}">
                      <a16:colId xmlns:a16="http://schemas.microsoft.com/office/drawing/2014/main" xmlns="" val="2074202332"/>
                    </a:ext>
                  </a:extLst>
                </a:gridCol>
                <a:gridCol w="305947">
                  <a:extLst>
                    <a:ext uri="{9D8B030D-6E8A-4147-A177-3AD203B41FA5}">
                      <a16:colId xmlns:a16="http://schemas.microsoft.com/office/drawing/2014/main" xmlns="" val="3793692465"/>
                    </a:ext>
                  </a:extLst>
                </a:gridCol>
                <a:gridCol w="329848">
                  <a:extLst>
                    <a:ext uri="{9D8B030D-6E8A-4147-A177-3AD203B41FA5}">
                      <a16:colId xmlns:a16="http://schemas.microsoft.com/office/drawing/2014/main" xmlns="" val="908830933"/>
                    </a:ext>
                  </a:extLst>
                </a:gridCol>
                <a:gridCol w="398816">
                  <a:extLst>
                    <a:ext uri="{9D8B030D-6E8A-4147-A177-3AD203B41FA5}">
                      <a16:colId xmlns:a16="http://schemas.microsoft.com/office/drawing/2014/main" xmlns="" val="3746903196"/>
                    </a:ext>
                  </a:extLst>
                </a:gridCol>
                <a:gridCol w="331346">
                  <a:extLst>
                    <a:ext uri="{9D8B030D-6E8A-4147-A177-3AD203B41FA5}">
                      <a16:colId xmlns:a16="http://schemas.microsoft.com/office/drawing/2014/main" xmlns="" val="3465174852"/>
                    </a:ext>
                  </a:extLst>
                </a:gridCol>
                <a:gridCol w="397316">
                  <a:extLst>
                    <a:ext uri="{9D8B030D-6E8A-4147-A177-3AD203B41FA5}">
                      <a16:colId xmlns:a16="http://schemas.microsoft.com/office/drawing/2014/main" xmlns="" val="921235904"/>
                    </a:ext>
                  </a:extLst>
                </a:gridCol>
                <a:gridCol w="332846">
                  <a:extLst>
                    <a:ext uri="{9D8B030D-6E8A-4147-A177-3AD203B41FA5}">
                      <a16:colId xmlns:a16="http://schemas.microsoft.com/office/drawing/2014/main" xmlns="" val="3552444308"/>
                    </a:ext>
                  </a:extLst>
                </a:gridCol>
                <a:gridCol w="397315">
                  <a:extLst>
                    <a:ext uri="{9D8B030D-6E8A-4147-A177-3AD203B41FA5}">
                      <a16:colId xmlns:a16="http://schemas.microsoft.com/office/drawing/2014/main" xmlns="" val="776745354"/>
                    </a:ext>
                  </a:extLst>
                </a:gridCol>
                <a:gridCol w="398816">
                  <a:extLst>
                    <a:ext uri="{9D8B030D-6E8A-4147-A177-3AD203B41FA5}">
                      <a16:colId xmlns:a16="http://schemas.microsoft.com/office/drawing/2014/main" xmlns="" val="3936671746"/>
                    </a:ext>
                  </a:extLst>
                </a:gridCol>
                <a:gridCol w="398816">
                  <a:extLst>
                    <a:ext uri="{9D8B030D-6E8A-4147-A177-3AD203B41FA5}">
                      <a16:colId xmlns:a16="http://schemas.microsoft.com/office/drawing/2014/main" xmlns="" val="504205157"/>
                    </a:ext>
                  </a:extLst>
                </a:gridCol>
                <a:gridCol w="463286">
                  <a:extLst>
                    <a:ext uri="{9D8B030D-6E8A-4147-A177-3AD203B41FA5}">
                      <a16:colId xmlns:a16="http://schemas.microsoft.com/office/drawing/2014/main" xmlns="" val="4220502726"/>
                    </a:ext>
                  </a:extLst>
                </a:gridCol>
                <a:gridCol w="464785">
                  <a:extLst>
                    <a:ext uri="{9D8B030D-6E8A-4147-A177-3AD203B41FA5}">
                      <a16:colId xmlns:a16="http://schemas.microsoft.com/office/drawing/2014/main" xmlns="" val="1295374039"/>
                    </a:ext>
                  </a:extLst>
                </a:gridCol>
                <a:gridCol w="499269">
                  <a:extLst>
                    <a:ext uri="{9D8B030D-6E8A-4147-A177-3AD203B41FA5}">
                      <a16:colId xmlns:a16="http://schemas.microsoft.com/office/drawing/2014/main" xmlns="" val="2512162845"/>
                    </a:ext>
                  </a:extLst>
                </a:gridCol>
                <a:gridCol w="1301397">
                  <a:extLst>
                    <a:ext uri="{9D8B030D-6E8A-4147-A177-3AD203B41FA5}">
                      <a16:colId xmlns:a16="http://schemas.microsoft.com/office/drawing/2014/main" xmlns="" val="2058954859"/>
                    </a:ext>
                  </a:extLst>
                </a:gridCol>
              </a:tblGrid>
              <a:tr h="146087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Покупець</a:t>
                      </a:r>
                      <a:endParaRPr kumimoji="0" lang="ru-RU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Місяці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Разом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2613399"/>
                  </a:ext>
                </a:extLst>
              </a:tr>
              <a:tr h="670873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  <a:endParaRPr kumimoji="0" lang="ru-RU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9297105"/>
                  </a:ext>
                </a:extLst>
              </a:tr>
              <a:tr h="835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1.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7010739"/>
                  </a:ext>
                </a:extLst>
              </a:tr>
              <a:tr h="8369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0578174"/>
                  </a:ext>
                </a:extLst>
              </a:tr>
              <a:tr h="99665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Разом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63465889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34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xmlns="" id="{3DA79EA4-906F-44A9-9A70-E4DCFF45E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Канали збуту продукції/послуги</a:t>
            </a:r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xmlns="" id="{BA813593-E705-43BA-A38F-525ACBA39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uk-UA" altLang="x-none" dirty="0"/>
              <a:t>Канали збуту – це система забезпечення доставки товару від виробника до кінцевого споживача. 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Від вибору каналів збуту залежить цінова політика, рекламна політика, тощо.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Вибір каналів збуту залежить від особливостей продукції та бажання контролювати систему збуту.</a:t>
            </a:r>
            <a:endParaRPr lang="ru-RU" altLang="x-none" dirty="0"/>
          </a:p>
          <a:p>
            <a:pPr algn="just">
              <a:lnSpc>
                <a:spcPct val="15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9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>
            <a:extLst>
              <a:ext uri="{FF2B5EF4-FFF2-40B4-BE49-F238E27FC236}">
                <a16:creationId xmlns:a16="http://schemas.microsoft.com/office/drawing/2014/main" xmlns="" id="{34B81BA9-DE0C-48F3-AA70-AF66EE2CB8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</a:rPr>
              <a:t>Просування продукції/послуги на ринок</a:t>
            </a:r>
          </a:p>
        </p:txBody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xmlns="" id="{EC160E7D-9C69-470E-8765-3499DD492C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50000"/>
              </a:lnSpc>
              <a:buNone/>
            </a:pPr>
            <a:r>
              <a:rPr lang="uk-UA" altLang="x-none" dirty="0"/>
              <a:t>Основні засоби просування продукції на ринку є:</a:t>
            </a:r>
          </a:p>
          <a:p>
            <a:pPr marL="609600" indent="-609600">
              <a:lnSpc>
                <a:spcPct val="150000"/>
              </a:lnSpc>
            </a:pPr>
            <a:r>
              <a:rPr lang="uk-UA" altLang="x-none" dirty="0"/>
              <a:t>Реклама</a:t>
            </a:r>
          </a:p>
          <a:p>
            <a:pPr marL="609600" indent="-609600">
              <a:lnSpc>
                <a:spcPct val="150000"/>
              </a:lnSpc>
            </a:pPr>
            <a:r>
              <a:rPr lang="uk-UA" altLang="x-none" dirty="0"/>
              <a:t>Пабліситі</a:t>
            </a:r>
          </a:p>
          <a:p>
            <a:pPr marL="609600" indent="-609600">
              <a:lnSpc>
                <a:spcPct val="150000"/>
              </a:lnSpc>
            </a:pPr>
            <a:r>
              <a:rPr lang="uk-UA" altLang="x-none" dirty="0"/>
              <a:t>Співробітництво </a:t>
            </a:r>
          </a:p>
          <a:p>
            <a:pPr marL="609600" indent="-609600">
              <a:lnSpc>
                <a:spcPct val="150000"/>
              </a:lnSpc>
            </a:pPr>
            <a:r>
              <a:rPr lang="uk-UA" altLang="x-none" dirty="0"/>
              <a:t>Стимулювання збуту</a:t>
            </a:r>
          </a:p>
          <a:p>
            <a:pPr marL="609600" indent="-609600">
              <a:lnSpc>
                <a:spcPct val="150000"/>
              </a:lnSpc>
            </a:pPr>
            <a:r>
              <a:rPr lang="uk-UA" altLang="x-none" dirty="0"/>
              <a:t>Розповсюдження зразків</a:t>
            </a:r>
            <a:endParaRPr lang="ru-RU" altLang="x-none" dirty="0"/>
          </a:p>
          <a:p>
            <a:pPr marL="0" indent="0"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63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>
            <a:extLst>
              <a:ext uri="{FF2B5EF4-FFF2-40B4-BE49-F238E27FC236}">
                <a16:creationId xmlns:a16="http://schemas.microsoft.com/office/drawing/2014/main" xmlns="" id="{AA15DC9E-A113-4397-A48B-79E176CF00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Реклама</a:t>
            </a:r>
          </a:p>
        </p:txBody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xmlns="" id="{F965C8EF-5769-478C-B611-84A1780609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Преса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Телебачення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Радіо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Друкована реклама (листівки, плакати, каталоги, проспекти, візитки, тощо)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На транспорті</a:t>
            </a:r>
          </a:p>
          <a:p>
            <a:pPr algn="ctr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В Інтернеті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4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xmlns="" id="{868F94E8-CBA8-4FBE-A823-6EFB6554C0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9466" y="274638"/>
            <a:ext cx="6172200" cy="1143000"/>
          </a:xfrm>
        </p:spPr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Пабліситі</a:t>
            </a:r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xmlns="" id="{FB13D3B8-96D4-437B-B8A8-09690DC23B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417638"/>
            <a:ext cx="8686799" cy="5440362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60000"/>
              </a:lnSpc>
              <a:buFontTx/>
              <a:buNone/>
            </a:pPr>
            <a:r>
              <a:rPr lang="uk-UA" altLang="x-none" dirty="0"/>
              <a:t>Неоплачувана реклама в засобах масової інформації, або формування суспільної думки про імідж конкретного господарства.</a:t>
            </a:r>
          </a:p>
          <a:p>
            <a:pPr algn="ctr">
              <a:lnSpc>
                <a:spcPct val="16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Відгуки преси</a:t>
            </a:r>
          </a:p>
          <a:p>
            <a:pPr algn="ctr">
              <a:lnSpc>
                <a:spcPct val="16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Використання редакційного місця в ЗМІ</a:t>
            </a:r>
          </a:p>
          <a:p>
            <a:pPr algn="ctr">
              <a:lnSpc>
                <a:spcPct val="16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Інтерв'ю</a:t>
            </a:r>
          </a:p>
          <a:p>
            <a:pPr algn="ctr">
              <a:lnSpc>
                <a:spcPct val="16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Дні відкритих дверей</a:t>
            </a:r>
          </a:p>
          <a:p>
            <a:pPr algn="ctr">
              <a:lnSpc>
                <a:spcPct val="16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Прес-конференції</a:t>
            </a:r>
          </a:p>
          <a:p>
            <a:pPr algn="ctr">
              <a:lnSpc>
                <a:spcPct val="16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Публікація річних звітів</a:t>
            </a:r>
          </a:p>
          <a:p>
            <a:pPr algn="ctr">
              <a:lnSpc>
                <a:spcPct val="16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uk-UA" altLang="x-none" dirty="0"/>
              <a:t>Участь у виставках, ярмарках, тощо.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59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6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xmlns="" id="{64E45B75-0ED7-4BD6-8310-6CE07EB804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27867"/>
            <a:ext cx="7886700" cy="1325563"/>
          </a:xfrm>
        </p:spPr>
        <p:txBody>
          <a:bodyPr/>
          <a:lstStyle/>
          <a:p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планування</a:t>
            </a:r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xmlns="" id="{BA378D4C-2865-431C-980C-A28767B08C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" y="1452564"/>
            <a:ext cx="8839200" cy="5176836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altLang="x-none" sz="2400" i="1" dirty="0"/>
              <a:t>Планування – це невід</a:t>
            </a:r>
            <a:r>
              <a:rPr lang="en-US" altLang="x-none" sz="2400" i="1" dirty="0"/>
              <a:t>’</a:t>
            </a:r>
            <a:r>
              <a:rPr lang="uk-UA" altLang="x-none" sz="2400" i="1" dirty="0"/>
              <a:t>ємна частина менеджменту</a:t>
            </a:r>
            <a:r>
              <a:rPr lang="en-US" altLang="x-none" sz="2400" i="1" dirty="0"/>
              <a:t>:</a:t>
            </a:r>
          </a:p>
          <a:p>
            <a:pPr lvl="1" algn="ctr">
              <a:buFontTx/>
              <a:buNone/>
            </a:pPr>
            <a:r>
              <a:rPr lang="uk-UA" altLang="x-none" i="1" dirty="0"/>
              <a:t>Завдання – досягати результатів</a:t>
            </a:r>
          </a:p>
        </p:txBody>
      </p:sp>
      <p:sp>
        <p:nvSpPr>
          <p:cNvPr id="183300" name="Text Box 4">
            <a:extLst>
              <a:ext uri="{FF2B5EF4-FFF2-40B4-BE49-F238E27FC236}">
                <a16:creationId xmlns:a16="http://schemas.microsoft.com/office/drawing/2014/main" xmlns="" id="{2800A96C-DFB4-4CB0-9CAD-77FCD5FC1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499" y="2420940"/>
            <a:ext cx="1887345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altLang="x-none" sz="2000" b="1" i="1" dirty="0" smtClean="0">
                <a:latin typeface="Times New Roman" panose="02020603050405020304" pitchFamily="18" charset="0"/>
              </a:rPr>
              <a:t>РЕЗУЛЬТАТИ</a:t>
            </a:r>
            <a:endParaRPr lang="en-US" altLang="x-none" b="1" i="1" dirty="0">
              <a:latin typeface="Times New Roman" panose="02020603050405020304" pitchFamily="18" charset="0"/>
            </a:endParaRPr>
          </a:p>
        </p:txBody>
      </p:sp>
      <p:sp>
        <p:nvSpPr>
          <p:cNvPr id="183301" name="Text Box 5">
            <a:extLst>
              <a:ext uri="{FF2B5EF4-FFF2-40B4-BE49-F238E27FC236}">
                <a16:creationId xmlns:a16="http://schemas.microsoft.com/office/drawing/2014/main" xmlns="" id="{14A214D3-0F02-4B03-8986-A3579CE15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920" y="3733802"/>
            <a:ext cx="225028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altLang="x-none" sz="2000" b="1" i="1" dirty="0" smtClean="0">
                <a:latin typeface="Times New Roman" panose="02020603050405020304" pitchFamily="18" charset="0"/>
              </a:rPr>
              <a:t>ПЛАНУВАННЯ</a:t>
            </a:r>
            <a:endParaRPr lang="en-US" altLang="x-none" b="1" i="1" dirty="0">
              <a:latin typeface="Times New Roman" panose="02020603050405020304" pitchFamily="18" charset="0"/>
            </a:endParaRPr>
          </a:p>
        </p:txBody>
      </p:sp>
      <p:sp>
        <p:nvSpPr>
          <p:cNvPr id="183302" name="Text Box 6">
            <a:extLst>
              <a:ext uri="{FF2B5EF4-FFF2-40B4-BE49-F238E27FC236}">
                <a16:creationId xmlns:a16="http://schemas.microsoft.com/office/drawing/2014/main" xmlns="" id="{8440DAA2-831E-46D4-B23E-FF30F72F9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0563" y="6115052"/>
            <a:ext cx="1890138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altLang="x-none" sz="2000" b="1" i="1" dirty="0" smtClean="0">
                <a:latin typeface="Times New Roman" panose="02020603050405020304" pitchFamily="18" charset="0"/>
              </a:rPr>
              <a:t>ДІЯЛЬНІСТЬ</a:t>
            </a:r>
            <a:endParaRPr lang="en-US" altLang="x-none" b="1" i="1" dirty="0">
              <a:latin typeface="Times New Roman" panose="02020603050405020304" pitchFamily="18" charset="0"/>
            </a:endParaRPr>
          </a:p>
        </p:txBody>
      </p:sp>
      <p:sp>
        <p:nvSpPr>
          <p:cNvPr id="183303" name="Text Box 7">
            <a:extLst>
              <a:ext uri="{FF2B5EF4-FFF2-40B4-BE49-F238E27FC236}">
                <a16:creationId xmlns:a16="http://schemas.microsoft.com/office/drawing/2014/main" xmlns="" id="{4D0EDD48-CCDC-406A-8C61-BF7E73291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1" y="3733802"/>
            <a:ext cx="18288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uk-UA" altLang="x-none" sz="2000" b="1" i="1" dirty="0" smtClean="0">
                <a:latin typeface="Times New Roman" panose="02020603050405020304" pitchFamily="18" charset="0"/>
              </a:rPr>
              <a:t>КОНТРОЛЬ</a:t>
            </a:r>
            <a:endParaRPr lang="en-US" altLang="x-none" b="1" i="1" dirty="0">
              <a:latin typeface="Times New Roman" panose="02020603050405020304" pitchFamily="18" charset="0"/>
            </a:endParaRPr>
          </a:p>
        </p:txBody>
      </p:sp>
      <p:grpSp>
        <p:nvGrpSpPr>
          <p:cNvPr id="183304" name="Group 8">
            <a:extLst>
              <a:ext uri="{FF2B5EF4-FFF2-40B4-BE49-F238E27FC236}">
                <a16:creationId xmlns:a16="http://schemas.microsoft.com/office/drawing/2014/main" xmlns="" id="{9A056638-A5A2-4B6D-999F-AE99F3B06EAB}"/>
              </a:ext>
            </a:extLst>
          </p:cNvPr>
          <p:cNvGrpSpPr>
            <a:grpSpLocks/>
          </p:cNvGrpSpPr>
          <p:nvPr/>
        </p:nvGrpSpPr>
        <p:grpSpPr bwMode="auto">
          <a:xfrm>
            <a:off x="3411141" y="2978150"/>
            <a:ext cx="2690813" cy="2971800"/>
            <a:chOff x="1392" y="1536"/>
            <a:chExt cx="3024" cy="2112"/>
          </a:xfrm>
        </p:grpSpPr>
        <p:sp>
          <p:nvSpPr>
            <p:cNvPr id="183305" name="Oval 9">
              <a:extLst>
                <a:ext uri="{FF2B5EF4-FFF2-40B4-BE49-F238E27FC236}">
                  <a16:creationId xmlns:a16="http://schemas.microsoft.com/office/drawing/2014/main" xmlns="" id="{1436CB45-641D-4FB7-BB06-2997D0086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536"/>
              <a:ext cx="3024" cy="2112"/>
            </a:xfrm>
            <a:prstGeom prst="ellips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/>
            </a:p>
          </p:txBody>
        </p:sp>
        <p:sp>
          <p:nvSpPr>
            <p:cNvPr id="183306" name="AutoShape 10">
              <a:extLst>
                <a:ext uri="{FF2B5EF4-FFF2-40B4-BE49-F238E27FC236}">
                  <a16:creationId xmlns:a16="http://schemas.microsoft.com/office/drawing/2014/main" xmlns="" id="{D1F9BBD7-2A33-4962-A0BC-D4FC5853C1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104951">
              <a:off x="1488" y="1968"/>
              <a:ext cx="240" cy="240"/>
            </a:xfrm>
            <a:prstGeom prst="triangle">
              <a:avLst>
                <a:gd name="adj" fmla="val 3247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/>
            </a:p>
          </p:txBody>
        </p:sp>
        <p:sp>
          <p:nvSpPr>
            <p:cNvPr id="183307" name="AutoShape 11">
              <a:extLst>
                <a:ext uri="{FF2B5EF4-FFF2-40B4-BE49-F238E27FC236}">
                  <a16:creationId xmlns:a16="http://schemas.microsoft.com/office/drawing/2014/main" xmlns="" id="{D0E8B4B1-0E6A-4F6D-BCB7-88B73FCA0E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322859">
              <a:off x="3840" y="1728"/>
              <a:ext cx="240" cy="240"/>
            </a:xfrm>
            <a:prstGeom prst="triangle">
              <a:avLst>
                <a:gd name="adj" fmla="val 34708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/>
            </a:p>
          </p:txBody>
        </p:sp>
        <p:sp>
          <p:nvSpPr>
            <p:cNvPr id="183308" name="AutoShape 12">
              <a:extLst>
                <a:ext uri="{FF2B5EF4-FFF2-40B4-BE49-F238E27FC236}">
                  <a16:creationId xmlns:a16="http://schemas.microsoft.com/office/drawing/2014/main" xmlns="" id="{5DB56D72-3DAD-4367-B1BE-A8F1AB2F808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3668191">
              <a:off x="3846" y="3210"/>
              <a:ext cx="240" cy="252"/>
            </a:xfrm>
            <a:prstGeom prst="triangle">
              <a:avLst>
                <a:gd name="adj" fmla="val 57134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/>
            </a:p>
          </p:txBody>
        </p:sp>
        <p:sp>
          <p:nvSpPr>
            <p:cNvPr id="183309" name="AutoShape 13">
              <a:extLst>
                <a:ext uri="{FF2B5EF4-FFF2-40B4-BE49-F238E27FC236}">
                  <a16:creationId xmlns:a16="http://schemas.microsoft.com/office/drawing/2014/main" xmlns="" id="{395E29F2-44A0-468F-AE23-03BD5A5C753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824155">
              <a:off x="1830" y="3258"/>
              <a:ext cx="240" cy="252"/>
            </a:xfrm>
            <a:prstGeom prst="triangle">
              <a:avLst>
                <a:gd name="adj" fmla="val 34708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x-none"/>
            </a:p>
          </p:txBody>
        </p:sp>
      </p:grpSp>
      <p:sp>
        <p:nvSpPr>
          <p:cNvPr id="1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1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xmlns="" id="{D7F25A12-5D29-4F0D-9995-66039E5694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Співробітництво</a:t>
            </a:r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xmlns="" id="{A3A41323-52B9-4DC0-92BE-FC7FAC1BBF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uk-UA" altLang="x-none" dirty="0"/>
              <a:t>Використання торгової марки, бренду, іміджу відомої фірми-виробника.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Досягається шляхом підписання договору на поставку продукції відомій фірмі – виробнику аналогічної продукції. </a:t>
            </a:r>
            <a:endParaRPr lang="ru-RU" altLang="x-none" dirty="0"/>
          </a:p>
          <a:p>
            <a:pPr algn="just">
              <a:lnSpc>
                <a:spcPct val="150000"/>
              </a:lnSpc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60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4" name="Rectangle 4">
            <a:extLst>
              <a:ext uri="{FF2B5EF4-FFF2-40B4-BE49-F238E27FC236}">
                <a16:creationId xmlns:a16="http://schemas.microsoft.com/office/drawing/2014/main" xmlns="" id="{3181DAC9-605B-45B2-A116-DF53227148CC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>
          <a:xfrm>
            <a:off x="533400" y="1019175"/>
            <a:ext cx="3858524" cy="5505450"/>
          </a:xfrm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</a:rPr>
              <a:t>Стимулювання збуту: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uk-UA" altLang="x-none" dirty="0"/>
              <a:t>Особливі послуги клієнтам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uk-UA" altLang="x-none" dirty="0"/>
              <a:t>Спеціальні знижки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uk-UA" altLang="x-none" dirty="0"/>
              <a:t>Індивідуальне замовлення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uk-UA" altLang="x-none" dirty="0"/>
              <a:t>Доставка продукції за рахунок виробника</a:t>
            </a:r>
          </a:p>
          <a:p>
            <a:pPr algn="just">
              <a:buClrTx/>
              <a:buFont typeface="Arial" pitchFamily="34" charset="0"/>
              <a:buChar char="•"/>
            </a:pPr>
            <a:r>
              <a:rPr lang="uk-UA" altLang="x-none" dirty="0"/>
              <a:t>тощо</a:t>
            </a:r>
            <a:endParaRPr lang="ru-RU" altLang="x-none" dirty="0"/>
          </a:p>
        </p:txBody>
      </p:sp>
      <p:sp>
        <p:nvSpPr>
          <p:cNvPr id="240645" name="Rectangle 5">
            <a:extLst>
              <a:ext uri="{FF2B5EF4-FFF2-40B4-BE49-F238E27FC236}">
                <a16:creationId xmlns:a16="http://schemas.microsoft.com/office/drawing/2014/main" xmlns="" id="{90BC2027-EF3C-4D7C-9F37-1645A6E9F303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4495800" y="990600"/>
            <a:ext cx="4495800" cy="5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330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330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330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003300"/>
                </a:solidFill>
                <a:latin typeface="Tahoma" panose="020B0604030504040204" pitchFamily="34" charset="0"/>
              </a:defRPr>
            </a:lvl9pPr>
          </a:lstStyle>
          <a:p>
            <a:pPr>
              <a:buFontTx/>
              <a:buNone/>
            </a:pPr>
            <a:r>
              <a:rPr lang="uk-UA" altLang="x-none" sz="2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Розповсюдження зразків:</a:t>
            </a:r>
          </a:p>
          <a:p>
            <a:pPr>
              <a:buFontTx/>
              <a:buNone/>
            </a:pPr>
            <a:r>
              <a:rPr lang="uk-UA" altLang="x-none" sz="2600" dirty="0">
                <a:solidFill>
                  <a:schemeClr val="tx1"/>
                </a:solidFill>
                <a:latin typeface="+mn-lt"/>
              </a:rPr>
              <a:t>Співробітник господарства зустрічається з клієнтами та показує продукцію. </a:t>
            </a:r>
          </a:p>
          <a:p>
            <a:pPr>
              <a:buFontTx/>
              <a:buNone/>
            </a:pPr>
            <a:r>
              <a:rPr lang="uk-UA" altLang="x-none" sz="2600" dirty="0">
                <a:solidFill>
                  <a:schemeClr val="tx1"/>
                </a:solidFill>
                <a:latin typeface="+mn-lt"/>
              </a:rPr>
              <a:t>Перевага – клієнт зразу ознайомлений із характеристиками та якістю продукції.</a:t>
            </a:r>
            <a:endParaRPr lang="ru-RU" altLang="x-none" sz="2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61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1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xmlns="" id="{3CEF8A3F-D2EF-474F-ACE5-7FEAE5ECC6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Бюджет на рекламу</a:t>
            </a:r>
          </a:p>
        </p:txBody>
      </p:sp>
      <p:sp>
        <p:nvSpPr>
          <p:cNvPr id="241667" name="Rectangle 3">
            <a:extLst>
              <a:ext uri="{FF2B5EF4-FFF2-40B4-BE49-F238E27FC236}">
                <a16:creationId xmlns:a16="http://schemas.microsoft.com/office/drawing/2014/main" xmlns="" id="{21238F60-BA5B-4E3B-9443-959E43C126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Які засоби реклами будуть використовуватись?</a:t>
            </a:r>
          </a:p>
          <a:p>
            <a:pPr algn="just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Скільки коштуватиме рекламна кампанія?</a:t>
            </a:r>
          </a:p>
          <a:p>
            <a:pPr algn="just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Як витрати на рекламу розподілятимуться по періодах?</a:t>
            </a:r>
          </a:p>
          <a:p>
            <a:pPr algn="just">
              <a:lnSpc>
                <a:spcPct val="150000"/>
              </a:lnSpc>
              <a:buClrTx/>
              <a:buFont typeface="Wingdings" pitchFamily="2" charset="2"/>
              <a:buChar char="v"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62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>
            <a:extLst>
              <a:ext uri="{FF2B5EF4-FFF2-40B4-BE49-F238E27FC236}">
                <a16:creationId xmlns:a16="http://schemas.microsoft.com/office/drawing/2014/main" xmlns="" id="{1CFE9244-2083-466A-86F7-7B53BFD20A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ВИРОБНИЧИЙ ПЛАН</a:t>
            </a:r>
          </a:p>
        </p:txBody>
      </p:sp>
      <p:sp>
        <p:nvSpPr>
          <p:cNvPr id="242691" name="Rectangle 3">
            <a:extLst>
              <a:ext uri="{FF2B5EF4-FFF2-40B4-BE49-F238E27FC236}">
                <a16:creationId xmlns:a16="http://schemas.microsoft.com/office/drawing/2014/main" xmlns="" id="{0EAB3035-09E4-4627-9A44-A9EC2471E8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Мета розділу </a:t>
            </a:r>
            <a:r>
              <a:rPr lang="uk-UA" altLang="x-none" dirty="0"/>
              <a:t>-  довести, що підприємство: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Спроможне організувати виробництво даної продукції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Має чи може придбати (орендувати) необхідні ресурси</a:t>
            </a:r>
          </a:p>
          <a:p>
            <a:pPr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uk-UA" altLang="x-none" dirty="0"/>
              <a:t>Здатне виробляти необхідну кількість продукції відповідної якості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63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03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xmlns="" id="{829BA8AB-BB8C-428F-8BC2-7BE10A7AD9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Виробничий план</a:t>
            </a:r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xmlns="" id="{0DEE4E63-1225-4621-9D5C-C37DB67655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None/>
            </a:pPr>
            <a:r>
              <a:rPr lang="uk-UA" altLang="x-none" sz="2400" b="1" dirty="0"/>
              <a:t>Зміст розділу: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Опис технології виробництва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Аналіз забезпечення виробництва ресурсами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Вибір техніки та обладнання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Календарний графік виконання робіт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Планування витрат на виробництво продукції/послуги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Прогноз обсягу виробництва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Сертифікати ліцензії дозволи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Контроль якості</a:t>
            </a:r>
          </a:p>
          <a:p>
            <a:pPr>
              <a:buClrTx/>
              <a:buFont typeface="Constantia" pitchFamily="18" charset="0"/>
              <a:buChar char="√"/>
            </a:pPr>
            <a:r>
              <a:rPr lang="uk-UA" altLang="x-none" sz="2800" dirty="0"/>
              <a:t>Перспективи розвитку виробництва</a:t>
            </a:r>
          </a:p>
          <a:p>
            <a:pPr marL="609600" indent="-609600">
              <a:buNone/>
            </a:pPr>
            <a:endParaRPr lang="uk-UA" altLang="x-none" sz="2400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64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86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>
            <a:extLst>
              <a:ext uri="{FF2B5EF4-FFF2-40B4-BE49-F238E27FC236}">
                <a16:creationId xmlns:a16="http://schemas.microsoft.com/office/drawing/2014/main" xmlns="" id="{EEC3985B-8EBE-4577-9F42-9415942C8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731838"/>
          </a:xfrm>
        </p:spPr>
        <p:txBody>
          <a:bodyPr/>
          <a:lstStyle/>
          <a:p>
            <a:pPr algn="ctr"/>
            <a:r>
              <a:rPr lang="uk-UA" altLang="x-none" sz="3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Календарний графік виконання робіт</a:t>
            </a:r>
          </a:p>
        </p:txBody>
      </p:sp>
      <p:graphicFrame>
        <p:nvGraphicFramePr>
          <p:cNvPr id="249977" name="Group 121">
            <a:extLst>
              <a:ext uri="{FF2B5EF4-FFF2-40B4-BE49-F238E27FC236}">
                <a16:creationId xmlns:a16="http://schemas.microsoft.com/office/drawing/2014/main" xmlns="" id="{5178D382-BA40-4737-BE57-95EFC11AEBE2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28470849"/>
              </p:ext>
            </p:extLst>
          </p:nvPr>
        </p:nvGraphicFramePr>
        <p:xfrm>
          <a:off x="380999" y="1484313"/>
          <a:ext cx="8458200" cy="5029200"/>
        </p:xfrm>
        <a:graphic>
          <a:graphicData uri="http://schemas.openxmlformats.org/drawingml/2006/table">
            <a:tbl>
              <a:tblPr/>
              <a:tblGrid>
                <a:gridCol w="2193787">
                  <a:extLst>
                    <a:ext uri="{9D8B030D-6E8A-4147-A177-3AD203B41FA5}">
                      <a16:colId xmlns:a16="http://schemas.microsoft.com/office/drawing/2014/main" xmlns="" val="2639952583"/>
                    </a:ext>
                  </a:extLst>
                </a:gridCol>
                <a:gridCol w="497175">
                  <a:extLst>
                    <a:ext uri="{9D8B030D-6E8A-4147-A177-3AD203B41FA5}">
                      <a16:colId xmlns:a16="http://schemas.microsoft.com/office/drawing/2014/main" xmlns="" val="2733591330"/>
                    </a:ext>
                  </a:extLst>
                </a:gridCol>
                <a:gridCol w="430369">
                  <a:extLst>
                    <a:ext uri="{9D8B030D-6E8A-4147-A177-3AD203B41FA5}">
                      <a16:colId xmlns:a16="http://schemas.microsoft.com/office/drawing/2014/main" xmlns="" val="1140771988"/>
                    </a:ext>
                  </a:extLst>
                </a:gridCol>
                <a:gridCol w="522034">
                  <a:extLst>
                    <a:ext uri="{9D8B030D-6E8A-4147-A177-3AD203B41FA5}">
                      <a16:colId xmlns:a16="http://schemas.microsoft.com/office/drawing/2014/main" xmlns="" val="1307096459"/>
                    </a:ext>
                  </a:extLst>
                </a:gridCol>
                <a:gridCol w="433475">
                  <a:extLst>
                    <a:ext uri="{9D8B030D-6E8A-4147-A177-3AD203B41FA5}">
                      <a16:colId xmlns:a16="http://schemas.microsoft.com/office/drawing/2014/main" xmlns="" val="255498684"/>
                    </a:ext>
                  </a:extLst>
                </a:gridCol>
                <a:gridCol w="517374">
                  <a:extLst>
                    <a:ext uri="{9D8B030D-6E8A-4147-A177-3AD203B41FA5}">
                      <a16:colId xmlns:a16="http://schemas.microsoft.com/office/drawing/2014/main" xmlns="" val="2324276571"/>
                    </a:ext>
                  </a:extLst>
                </a:gridCol>
                <a:gridCol w="436582">
                  <a:extLst>
                    <a:ext uri="{9D8B030D-6E8A-4147-A177-3AD203B41FA5}">
                      <a16:colId xmlns:a16="http://schemas.microsoft.com/office/drawing/2014/main" xmlns="" val="1310247020"/>
                    </a:ext>
                  </a:extLst>
                </a:gridCol>
                <a:gridCol w="520481">
                  <a:extLst>
                    <a:ext uri="{9D8B030D-6E8A-4147-A177-3AD203B41FA5}">
                      <a16:colId xmlns:a16="http://schemas.microsoft.com/office/drawing/2014/main" xmlns="" val="2746347436"/>
                    </a:ext>
                  </a:extLst>
                </a:gridCol>
                <a:gridCol w="520480">
                  <a:extLst>
                    <a:ext uri="{9D8B030D-6E8A-4147-A177-3AD203B41FA5}">
                      <a16:colId xmlns:a16="http://schemas.microsoft.com/office/drawing/2014/main" xmlns="" val="1928141287"/>
                    </a:ext>
                  </a:extLst>
                </a:gridCol>
                <a:gridCol w="522034">
                  <a:extLst>
                    <a:ext uri="{9D8B030D-6E8A-4147-A177-3AD203B41FA5}">
                      <a16:colId xmlns:a16="http://schemas.microsoft.com/office/drawing/2014/main" xmlns="" val="437567017"/>
                    </a:ext>
                  </a:extLst>
                </a:gridCol>
                <a:gridCol w="604380">
                  <a:extLst>
                    <a:ext uri="{9D8B030D-6E8A-4147-A177-3AD203B41FA5}">
                      <a16:colId xmlns:a16="http://schemas.microsoft.com/office/drawing/2014/main" xmlns="" val="289968051"/>
                    </a:ext>
                  </a:extLst>
                </a:gridCol>
                <a:gridCol w="607486">
                  <a:extLst>
                    <a:ext uri="{9D8B030D-6E8A-4147-A177-3AD203B41FA5}">
                      <a16:colId xmlns:a16="http://schemas.microsoft.com/office/drawing/2014/main" xmlns="" val="3701589950"/>
                    </a:ext>
                  </a:extLst>
                </a:gridCol>
                <a:gridCol w="652543">
                  <a:extLst>
                    <a:ext uri="{9D8B030D-6E8A-4147-A177-3AD203B41FA5}">
                      <a16:colId xmlns:a16="http://schemas.microsoft.com/office/drawing/2014/main" xmlns="" val="1886598861"/>
                    </a:ext>
                  </a:extLst>
                </a:gridCol>
              </a:tblGrid>
              <a:tr h="4572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Вид робіт</a:t>
                      </a:r>
                      <a:endParaRPr kumimoji="0" lang="ru-RU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Місяці (2021 рік)</a:t>
                      </a:r>
                      <a:endParaRPr kumimoji="0" lang="ru-RU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41538511"/>
                  </a:ext>
                </a:extLst>
              </a:tr>
              <a:tr h="312738"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6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7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2086964"/>
                  </a:ext>
                </a:extLst>
              </a:tr>
              <a:tr h="354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Формування ідеї</a:t>
                      </a:r>
                      <a:endParaRPr kumimoji="0" lang="ru-RU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6031467"/>
                  </a:ext>
                </a:extLst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Закупка обладнання</a:t>
                      </a:r>
                      <a:endParaRPr kumimoji="0" lang="ru-RU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22046904"/>
                  </a:ext>
                </a:extLst>
              </a:tr>
              <a:tr h="327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Навчання персоналу</a:t>
                      </a:r>
                      <a:endParaRPr kumimoji="0" lang="ru-RU" altLang="x-none" sz="1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9149130"/>
                  </a:ext>
                </a:extLst>
              </a:tr>
              <a:tr h="3841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Закупка витратних матеріалів</a:t>
                      </a:r>
                      <a:endParaRPr kumimoji="0" lang="ru-RU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9497218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Відпрацювання окремих технологічних операцій</a:t>
                      </a:r>
                      <a:endParaRPr kumimoji="0" lang="ru-RU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1962635"/>
                  </a:ext>
                </a:extLst>
              </a:tr>
              <a:tr h="357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Впровадження ідеї</a:t>
                      </a:r>
                      <a:endParaRPr kumimoji="0" lang="ru-RU" altLang="x-non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003300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altLang="x-none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ahoma" panose="020B0604030504040204" pitchFamily="34" charset="0"/>
                        </a:rPr>
                        <a:t>х</a:t>
                      </a:r>
                      <a:endParaRPr kumimoji="0" lang="ru-RU" altLang="x-none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41265157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32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xmlns="" id="{4B80F0C9-E1B1-4768-A0F3-B72E4A379A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Сертифікати, ліцензії, дозволи</a:t>
            </a:r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xmlns="" id="{AAA08EA0-B4C6-48E3-8F1F-AF0B78A212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uk-UA" altLang="x-none" dirty="0"/>
              <a:t>Ця частина виробничого плану складається у випадку, якщо дані документи є необхідною умовою здійснення проекту.</a:t>
            </a:r>
          </a:p>
          <a:p>
            <a:pPr algn="just">
              <a:lnSpc>
                <a:spcPct val="150000"/>
              </a:lnSpc>
              <a:buFontTx/>
              <a:buNone/>
            </a:pPr>
            <a:r>
              <a:rPr lang="uk-UA" altLang="x-none" dirty="0"/>
              <a:t>Вказується: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Необхідність документу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Вартість документу</a:t>
            </a:r>
          </a:p>
          <a:p>
            <a:pPr algn="just">
              <a:lnSpc>
                <a:spcPct val="150000"/>
              </a:lnSpc>
            </a:pPr>
            <a:r>
              <a:rPr lang="uk-UA" altLang="x-none" dirty="0"/>
              <a:t>Термін дії документу</a:t>
            </a:r>
          </a:p>
          <a:p>
            <a:pPr>
              <a:buFontTx/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7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xmlns="" id="{A137DF82-7DF3-4D39-9876-BED2956F5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Перспективи розвитку виробництва</a:t>
            </a:r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xmlns="" id="{346FF3CD-3F8B-416C-A76E-399F3223D5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uk-UA" altLang="x-none" dirty="0"/>
              <a:t>Це завершальна частина плану виробництва.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uk-UA" altLang="x-none" dirty="0"/>
              <a:t>В описовій формі дається оцінка розвитку виробництва протягом планового періоду та висновок щодо майбутнього розвитку.</a:t>
            </a:r>
            <a:endParaRPr lang="ru-RU" altLang="x-none" dirty="0"/>
          </a:p>
          <a:p>
            <a:pPr marL="0" indent="0" algn="ctr">
              <a:lnSpc>
                <a:spcPct val="150000"/>
              </a:lnSpc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0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xmlns="" id="{32E111C9-1514-4534-AD44-91FBC03A3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Управління та організація виробництва</a:t>
            </a:r>
          </a:p>
        </p:txBody>
      </p:sp>
      <p:sp>
        <p:nvSpPr>
          <p:cNvPr id="256003" name="Rectangle 3">
            <a:extLst>
              <a:ext uri="{FF2B5EF4-FFF2-40B4-BE49-F238E27FC236}">
                <a16:creationId xmlns:a16="http://schemas.microsoft.com/office/drawing/2014/main" xmlns="" id="{FC9C0E32-E4C6-4CDF-89F5-55EED764C2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Мета розділу </a:t>
            </a:r>
            <a:r>
              <a:rPr lang="uk-UA" altLang="x-none" dirty="0"/>
              <a:t>– показати, що:</a:t>
            </a:r>
          </a:p>
          <a:p>
            <a:pPr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Структура підприємства та управління дозволить ефективно реалізувати бізнес-ідею;</a:t>
            </a:r>
          </a:p>
          <a:p>
            <a:pPr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Команда має відповідну освіту та досвід;</a:t>
            </a:r>
          </a:p>
          <a:p>
            <a:pPr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У підприємства є необхідний персонал, який може реалізувати мету.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89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xmlns="" id="{811FA73A-D7CB-4A2B-A1D7-B18975B35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ФІНАНСОВИЙ ПЛАН</a:t>
            </a:r>
          </a:p>
        </p:txBody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xmlns="" id="{09D5BBDD-DCA3-40A8-8EE6-DE15420F391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uk-UA" altLang="x-none" dirty="0"/>
              <a:t>Ключовий розділ бізнес-плану, на основі якого інвестор/кредитор приймає рішення про фінансування підприємства.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altLang="x-none" dirty="0">
                <a:solidFill>
                  <a:schemeClr val="accent4">
                    <a:lumMod val="75000"/>
                  </a:schemeClr>
                </a:solidFill>
              </a:rPr>
              <a:t>Мета розділу </a:t>
            </a:r>
            <a:r>
              <a:rPr lang="uk-UA" altLang="x-none" dirty="0"/>
              <a:t>– узагальнити основні положення попередніх розділів та звести їх в одне ціле у вартісному виразі.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uk-UA" altLang="x-none" dirty="0"/>
              <a:t>Обґрунтовує економічну доцільність </a:t>
            </a:r>
            <a:r>
              <a:rPr lang="uk-UA" altLang="x-none" dirty="0" smtClean="0"/>
              <a:t>діяльності підприємства</a:t>
            </a: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69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6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FB7FD1-ED2C-4824-AF94-D9144FCAC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515112"/>
          </a:xfrm>
        </p:spPr>
        <p:txBody>
          <a:bodyPr>
            <a:normAutofit fontScale="90000"/>
          </a:bodyPr>
          <a:lstStyle/>
          <a:p>
            <a:r>
              <a:rPr kumimoji="0" lang="uk-UA" altLang="x-none" sz="4000" b="1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  <a:endParaRPr lang="x-none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E8DFF5E-B026-406B-873C-5F669803B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506692" cy="6019799"/>
          </a:xfr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x-none" sz="2800" b="0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ea typeface="+mn-ea"/>
                <a:cs typeface="+mn-cs"/>
              </a:rPr>
              <a:t>План - це документ, який містить: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uk-UA" altLang="x-none" sz="2800" b="0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ea typeface="+mn-ea"/>
                <a:cs typeface="+mn-cs"/>
              </a:rPr>
              <a:t> систему взаємопов'язаних у часі й  просторі дій колективу підприємства,  узгоджених з загальною метою та ресурсами підприємства (організації);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uk-UA" altLang="x-none" sz="2800" b="0" i="0" u="none" strike="noStrike" kern="1200" cap="none" spc="0" normalizeH="0" baseline="0" noProof="0" dirty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ea typeface="+mn-ea"/>
                <a:cs typeface="+mn-cs"/>
              </a:rPr>
              <a:t>зафіксований перелік ідей, цілей, підходів, показників, вимог, відповідно до яких передбачається здійснювати підприємницьку діяльність в майбутньому, та  спрямованих на отримання максимального прибутку.</a:t>
            </a:r>
          </a:p>
          <a:p>
            <a:endParaRPr 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257800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997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650" y="147034"/>
            <a:ext cx="280035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3170" name="Rectangle 2">
            <a:extLst>
              <a:ext uri="{FF2B5EF4-FFF2-40B4-BE49-F238E27FC236}">
                <a16:creationId xmlns:a16="http://schemas.microsoft.com/office/drawing/2014/main" xmlns="" id="{E825BA5F-0319-41C4-9D19-2BA69566A6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39" y="304800"/>
            <a:ext cx="7086600" cy="1143000"/>
          </a:xfrm>
        </p:spPr>
        <p:txBody>
          <a:bodyPr/>
          <a:lstStyle/>
          <a:p>
            <a:pPr algn="ctr"/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Фінансовий план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xmlns="" id="{351B5546-7A99-45AC-B4CF-C373132F7D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609964"/>
            <a:ext cx="8458200" cy="5019436"/>
          </a:xfrm>
        </p:spPr>
        <p:txBody>
          <a:bodyPr>
            <a:normAutofit fontScale="85000" lnSpcReduction="10000"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uk-UA" altLang="x-none" b="1" dirty="0"/>
              <a:t>Зміст розділу: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Визначення та обґрунтування потреби в фінансових ресурсах.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Графік погашення заборгованості.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Прогноз звіту про доходи та витрати.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Прогноз руху грошових коштів.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Розрахунок точки беззбитковості.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Прогнозування балансу.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Оцінка фінансового стану підприємства.</a:t>
            </a:r>
          </a:p>
          <a:p>
            <a:pPr algn="just">
              <a:lnSpc>
                <a:spcPct val="150000"/>
              </a:lnSpc>
              <a:buClrTx/>
              <a:buFont typeface="Constantia" pitchFamily="18" charset="0"/>
              <a:buChar char="√"/>
            </a:pPr>
            <a:r>
              <a:rPr lang="uk-UA" altLang="x-none" dirty="0"/>
              <a:t>Період окупності.</a:t>
            </a: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70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2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>
            <a:extLst>
              <a:ext uri="{FF2B5EF4-FFF2-40B4-BE49-F238E27FC236}">
                <a16:creationId xmlns:a16="http://schemas.microsoft.com/office/drawing/2014/main" xmlns="" id="{321A6250-DAD4-4C94-B211-C67AE938A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x-none" sz="3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Визначення та обґрунтування потреби в фінансових ресурсах</a:t>
            </a:r>
          </a:p>
        </p:txBody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xmlns="" id="{D844B702-C23C-4209-8ED4-7B564B3295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Необхідна сума грошових коштів;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Джерела фінансування;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Умови та термін використання грошових коштів;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Надходження грошових коштів;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Призначення грошових коштів;</a:t>
            </a:r>
          </a:p>
          <a:p>
            <a:pPr>
              <a:lnSpc>
                <a:spcPct val="150000"/>
              </a:lnSpc>
              <a:buClr>
                <a:schemeClr val="tx1"/>
              </a:buClr>
            </a:pPr>
            <a:r>
              <a:rPr lang="uk-UA" altLang="x-none" dirty="0"/>
              <a:t>Забезпечення кредиту (застава, порука, тощо)</a:t>
            </a:r>
            <a:endParaRPr lang="ru-RU" altLang="x-none" dirty="0"/>
          </a:p>
          <a:p>
            <a:pPr>
              <a:lnSpc>
                <a:spcPct val="150000"/>
              </a:lnSpc>
              <a:buFontTx/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71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44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xmlns="" id="{0D04789D-A000-4642-9441-BB0DEB030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762000"/>
            <a:ext cx="8229600" cy="704088"/>
          </a:xfrm>
        </p:spPr>
        <p:txBody>
          <a:bodyPr/>
          <a:lstStyle/>
          <a:p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Прогноз звіту про доходи та витрати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xmlns="" id="{DA461C7C-9E36-45E0-A096-072A66CF05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Tx/>
              <a:buNone/>
            </a:pPr>
            <a:r>
              <a:rPr lang="uk-UA" altLang="x-none" dirty="0"/>
              <a:t>Для складання звіту необхідно мати таку інформацію:</a:t>
            </a:r>
          </a:p>
          <a:p>
            <a:pPr>
              <a:lnSpc>
                <a:spcPct val="150000"/>
              </a:lnSpc>
            </a:pPr>
            <a:r>
              <a:rPr lang="uk-UA" altLang="x-none" dirty="0"/>
              <a:t>Планова виручка від реалізації</a:t>
            </a:r>
          </a:p>
          <a:p>
            <a:pPr>
              <a:lnSpc>
                <a:spcPct val="150000"/>
              </a:lnSpc>
            </a:pPr>
            <a:r>
              <a:rPr lang="uk-UA" altLang="x-none" dirty="0"/>
              <a:t>Розмір податків та платежів, які необхідно сплатити</a:t>
            </a:r>
          </a:p>
          <a:p>
            <a:pPr>
              <a:lnSpc>
                <a:spcPct val="150000"/>
              </a:lnSpc>
            </a:pPr>
            <a:r>
              <a:rPr lang="uk-UA" altLang="x-none" dirty="0"/>
              <a:t>Отриманні будь-якої фінансової дотації</a:t>
            </a:r>
          </a:p>
          <a:p>
            <a:pPr>
              <a:lnSpc>
                <a:spcPct val="150000"/>
              </a:lnSpc>
            </a:pPr>
            <a:r>
              <a:rPr lang="uk-UA" altLang="x-none" dirty="0"/>
              <a:t>Витрати на виробництво та реалізацію продукції</a:t>
            </a:r>
          </a:p>
          <a:p>
            <a:pPr>
              <a:lnSpc>
                <a:spcPct val="150000"/>
              </a:lnSpc>
            </a:pPr>
            <a:r>
              <a:rPr lang="uk-UA" altLang="x-none" dirty="0"/>
              <a:t>Сума виплат по кредиту</a:t>
            </a:r>
            <a:endParaRPr lang="ru-RU" altLang="x-none" dirty="0"/>
          </a:p>
          <a:p>
            <a:pPr>
              <a:lnSpc>
                <a:spcPct val="150000"/>
              </a:lnSpc>
              <a:buFontTx/>
              <a:buNone/>
            </a:pPr>
            <a:endParaRPr lang="uk-UA" altLang="x-none" dirty="0"/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72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8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Заключна частина бізнес-плану</a:t>
            </a:r>
            <a:endParaRPr lang="uk-UA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  <a:defRPr/>
            </a:pPr>
            <a:r>
              <a:rPr lang="uk-UA" altLang="x-none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 ефект від здійснення проекту</a:t>
            </a:r>
          </a:p>
          <a:p>
            <a:pPr algn="ctr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altLang="x-none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Охорона навколишнього середовища</a:t>
            </a:r>
          </a:p>
          <a:p>
            <a:pPr algn="ctr" defTabSz="914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altLang="x-none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Заключні положення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73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3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ru-RU" sz="4000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ПРАВИЛО ТРЬОХ “П” БІЗНЕС-ПЛАНУ</a:t>
            </a:r>
            <a:endParaRPr lang="ru-RU" altLang="ru-RU" sz="40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7086600" cy="4389120"/>
          </a:xfrm>
        </p:spPr>
        <p:txBody>
          <a:bodyPr rtlCol="0">
            <a:normAutofit/>
          </a:bodyPr>
          <a:lstStyle/>
          <a:p>
            <a:pPr marL="1881188" indent="-627063" algn="ctr" fontAlgn="auto">
              <a:lnSpc>
                <a:spcPct val="23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alt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ПРОЗОРІСТЬ</a:t>
            </a:r>
          </a:p>
          <a:p>
            <a:pPr marL="1881188" indent="-627063" algn="ctr" fontAlgn="auto">
              <a:lnSpc>
                <a:spcPct val="23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alt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ПЕРЕДБАЧЛИВІСТЬ</a:t>
            </a:r>
          </a:p>
          <a:p>
            <a:pPr marL="1881188" indent="-627063" algn="ctr" fontAlgn="auto">
              <a:lnSpc>
                <a:spcPct val="23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alt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ПРОСТОТА</a:t>
            </a:r>
            <a:endParaRPr lang="ru-RU" altLang="ru-RU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74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219200"/>
            <a:ext cx="7391400" cy="563563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70000"/>
              </a:lnSpc>
              <a:spcAft>
                <a:spcPts val="0"/>
              </a:spcAft>
              <a:defRPr/>
            </a:pPr>
            <a:r>
              <a:rPr lang="uk-UA" altLang="ru-RU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Класифікація бізнес-планів </a:t>
            </a:r>
            <a:br>
              <a:rPr lang="uk-UA" altLang="ru-RU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r>
              <a:rPr lang="uk-UA" altLang="ru-RU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за певними ознаками:</a:t>
            </a:r>
            <a:endParaRPr lang="ru-RU" altLang="ru-RU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839200" cy="4648200"/>
          </a:xfrm>
        </p:spPr>
        <p:txBody>
          <a:bodyPr/>
          <a:lstStyle/>
          <a:p>
            <a:pPr marL="0" indent="0">
              <a:buClr>
                <a:schemeClr val="tx2"/>
              </a:buClr>
              <a:buFont typeface="Wingdings" pitchFamily="2" charset="2"/>
              <a:buChar char="Ш"/>
            </a:pPr>
            <a:r>
              <a:rPr lang="uk-UA" altLang="ru-RU" sz="3600" b="1" dirty="0" smtClean="0">
                <a:latin typeface="Times New Roman" pitchFamily="18" charset="0"/>
              </a:rPr>
              <a:t>За сферою бізнесу </a:t>
            </a:r>
          </a:p>
          <a:p>
            <a:pPr marL="0" indent="0">
              <a:buClr>
                <a:schemeClr val="tx2"/>
              </a:buClr>
              <a:buFont typeface="Wingdings" pitchFamily="2" charset="2"/>
              <a:buNone/>
            </a:pPr>
            <a:r>
              <a:rPr lang="uk-UA" altLang="ru-RU" sz="2800" dirty="0" smtClean="0">
                <a:latin typeface="Times New Roman" pitchFamily="18" charset="0"/>
              </a:rPr>
              <a:t>(виробництво, будівництво, роздрібна та оптова торгівля, надання послуг, посередницька діяльність)</a:t>
            </a:r>
          </a:p>
          <a:p>
            <a:pPr marL="0" indent="0">
              <a:buClr>
                <a:schemeClr val="tx2"/>
              </a:buClr>
              <a:buFont typeface="Wingdings" pitchFamily="2" charset="2"/>
              <a:buChar char="Ш"/>
            </a:pPr>
            <a:r>
              <a:rPr lang="uk-UA" altLang="ru-RU" sz="3600" b="1" dirty="0" smtClean="0">
                <a:latin typeface="Times New Roman" pitchFamily="18" charset="0"/>
              </a:rPr>
              <a:t>За масштабами бізнесу</a:t>
            </a:r>
            <a:r>
              <a:rPr lang="uk-UA" altLang="ru-RU" sz="3600" dirty="0" smtClean="0">
                <a:latin typeface="Times New Roman" pitchFamily="18" charset="0"/>
              </a:rPr>
              <a:t> </a:t>
            </a:r>
          </a:p>
          <a:p>
            <a:pPr marL="0" indent="0">
              <a:buClr>
                <a:schemeClr val="tx2"/>
              </a:buClr>
              <a:buFont typeface="Wingdings" pitchFamily="2" charset="2"/>
              <a:buNone/>
            </a:pPr>
            <a:r>
              <a:rPr lang="uk-UA" altLang="ru-RU" sz="2800" dirty="0" smtClean="0">
                <a:latin typeface="Times New Roman" pitchFamily="18" charset="0"/>
              </a:rPr>
              <a:t>(великий, середній, малий)</a:t>
            </a:r>
          </a:p>
          <a:p>
            <a:pPr marL="0" indent="0">
              <a:buClr>
                <a:schemeClr val="tx2"/>
              </a:buClr>
              <a:buFont typeface="Wingdings" pitchFamily="2" charset="2"/>
              <a:buChar char="Ш"/>
            </a:pPr>
            <a:r>
              <a:rPr lang="uk-UA" altLang="ru-RU" sz="3600" b="1" dirty="0" smtClean="0">
                <a:latin typeface="Times New Roman" pitchFamily="18" charset="0"/>
              </a:rPr>
              <a:t>За характеристиками продукту бізнесу</a:t>
            </a:r>
            <a:r>
              <a:rPr lang="uk-UA" altLang="ru-RU" dirty="0" smtClean="0">
                <a:latin typeface="Times New Roman" pitchFamily="18" charset="0"/>
              </a:rPr>
              <a:t> </a:t>
            </a:r>
            <a:r>
              <a:rPr lang="uk-UA" altLang="ru-RU" sz="2800" dirty="0" smtClean="0">
                <a:latin typeface="Times New Roman" pitchFamily="18" charset="0"/>
              </a:rPr>
              <a:t>(традиційний, принципово новий, виробничо-технічного чи споживчого призначення)</a:t>
            </a:r>
            <a:endParaRPr lang="ru-RU" altLang="ru-RU" sz="2800" dirty="0" smtClean="0">
              <a:latin typeface="Times New Roman" pitchFamily="18" charset="0"/>
            </a:endParaRPr>
          </a:p>
        </p:txBody>
      </p:sp>
      <p:sp>
        <p:nvSpPr>
          <p:cNvPr id="6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75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001000" cy="563563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ru-RU" sz="32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Основні показниками якості інформації:</a:t>
            </a:r>
            <a:endParaRPr lang="ru-RU" altLang="ru-RU" sz="32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839200" cy="5476875"/>
          </a:xfrm>
        </p:spPr>
        <p:txBody>
          <a:bodyPr/>
          <a:lstStyle/>
          <a:p>
            <a:pPr marL="177800" indent="-177800">
              <a:buFont typeface="Wingdings" pitchFamily="2" charset="2"/>
              <a:buNone/>
            </a:pPr>
            <a:endParaRPr lang="uk-UA" altLang="ru-RU" sz="200" dirty="0" smtClean="0"/>
          </a:p>
          <a:p>
            <a:pPr marL="177800" indent="-177800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uk-UA" altLang="ru-RU" sz="2800" b="1" dirty="0" smtClean="0">
                <a:latin typeface="Times New Roman" pitchFamily="18" charset="0"/>
              </a:rPr>
              <a:t>Об’єктивність </a:t>
            </a:r>
            <a:r>
              <a:rPr lang="uk-UA" altLang="ru-RU" sz="2400" dirty="0" smtClean="0">
                <a:latin typeface="Times New Roman" pitchFamily="18" charset="0"/>
              </a:rPr>
              <a:t>(характеризується оцінкою повноти, точності та несуперечливості інформації)</a:t>
            </a:r>
          </a:p>
          <a:p>
            <a:pPr marL="177800" indent="-177800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uk-UA" altLang="ru-RU" sz="2800" b="1" dirty="0" smtClean="0">
                <a:latin typeface="Times New Roman" pitchFamily="18" charset="0"/>
              </a:rPr>
              <a:t>Актуальність </a:t>
            </a:r>
            <a:r>
              <a:rPr lang="uk-UA" altLang="ru-RU" sz="2400" dirty="0" smtClean="0">
                <a:latin typeface="Times New Roman" pitchFamily="18" charset="0"/>
              </a:rPr>
              <a:t>(передбачає відповідність інформації її конкретним інформаційним потребам)</a:t>
            </a:r>
          </a:p>
          <a:p>
            <a:pPr marL="177800" indent="-177800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uk-UA" altLang="ru-RU" sz="2800" b="1" dirty="0" smtClean="0">
                <a:latin typeface="Times New Roman" pitchFamily="18" charset="0"/>
              </a:rPr>
              <a:t>Своєчасність </a:t>
            </a:r>
            <a:r>
              <a:rPr lang="uk-UA" altLang="ru-RU" sz="2400" dirty="0" smtClean="0">
                <a:latin typeface="Times New Roman" pitchFamily="18" charset="0"/>
              </a:rPr>
              <a:t>(відображає здатність задовольняти інформаційні потреби у визначений термін)</a:t>
            </a:r>
          </a:p>
          <a:p>
            <a:pPr marL="177800" indent="-177800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uk-UA" altLang="ru-RU" sz="2800" b="1" dirty="0" err="1" smtClean="0">
                <a:latin typeface="Times New Roman" pitchFamily="18" charset="0"/>
              </a:rPr>
              <a:t>Комунікативність</a:t>
            </a:r>
            <a:r>
              <a:rPr lang="uk-UA" altLang="ru-RU" sz="2800" b="1" dirty="0" smtClean="0">
                <a:latin typeface="Times New Roman" pitchFamily="18" charset="0"/>
              </a:rPr>
              <a:t> </a:t>
            </a:r>
            <a:r>
              <a:rPr lang="uk-UA" altLang="ru-RU" sz="2400" dirty="0" smtClean="0">
                <a:latin typeface="Times New Roman" pitchFamily="18" charset="0"/>
              </a:rPr>
              <a:t>(унаочнює зрозумілість інформації для відповідного користувача)</a:t>
            </a:r>
          </a:p>
          <a:p>
            <a:pPr marL="177800" indent="-177800">
              <a:lnSpc>
                <a:spcPct val="120000"/>
              </a:lnSpc>
              <a:buClr>
                <a:schemeClr val="tx2"/>
              </a:buClr>
              <a:buFont typeface="Wingdings" pitchFamily="2" charset="2"/>
              <a:buChar char="§"/>
            </a:pPr>
            <a:r>
              <a:rPr lang="uk-UA" altLang="ru-RU" sz="2800" b="1" dirty="0" smtClean="0">
                <a:latin typeface="Times New Roman" pitchFamily="18" charset="0"/>
              </a:rPr>
              <a:t>Наочність, очевидність</a:t>
            </a:r>
            <a:endParaRPr lang="ru-RU" altLang="ru-RU" sz="2800" b="1" dirty="0" smtClean="0">
              <a:latin typeface="Times New Roman" pitchFamily="18" charset="0"/>
            </a:endParaRPr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76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altLang="ru-RU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Бізнес-план допоможе:</a:t>
            </a:r>
            <a:endParaRPr lang="ru-RU" altLang="ru-RU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763000" cy="51308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uk-UA" altLang="ru-RU" dirty="0" smtClean="0">
                <a:latin typeface="Times New Roman" pitchFamily="18" charset="0"/>
              </a:rPr>
              <a:t>бути більш переконливим при пошуку фінансування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uk-UA" altLang="ru-RU" dirty="0" smtClean="0">
                <a:latin typeface="Times New Roman" pitchFamily="18" charset="0"/>
              </a:rPr>
              <a:t>приймати важливі ділові рішення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uk-UA" altLang="ru-RU" dirty="0" smtClean="0">
                <a:latin typeface="Times New Roman" pitchFamily="18" charset="0"/>
              </a:rPr>
              <a:t>докладно ознайомитися з фінансовим станом вашого бізнесу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uk-UA" altLang="ru-RU" dirty="0" smtClean="0">
                <a:latin typeface="Times New Roman" pitchFamily="18" charset="0"/>
              </a:rPr>
              <a:t>оцінити положення підприємства на ринку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uk-UA" altLang="ru-RU" dirty="0" smtClean="0">
                <a:latin typeface="Times New Roman" pitchFamily="18" charset="0"/>
              </a:rPr>
              <a:t>передбачити, запобігти або пом'якшити наслідки можливих негативних явищ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uk-UA" altLang="ru-RU" dirty="0" smtClean="0">
                <a:latin typeface="Times New Roman" pitchFamily="18" charset="0"/>
              </a:rPr>
              <a:t>поставити конкретні завдання, здійснення яких буде свідчити про досягнутий прогрес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uk-UA" altLang="ru-RU" dirty="0" smtClean="0">
                <a:latin typeface="Times New Roman" pitchFamily="18" charset="0"/>
              </a:rPr>
              <a:t>прорахувати можливі варіанти розвитку бізнесу</a:t>
            </a:r>
            <a:endParaRPr lang="ru-RU" altLang="ru-RU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uk-UA" altLang="ru-RU" dirty="0" smtClean="0">
              <a:latin typeface="Times New Roman" pitchFamily="18" charset="0"/>
            </a:endParaRPr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77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053387" cy="563563"/>
          </a:xfrm>
        </p:spPr>
        <p:txBody>
          <a:bodyPr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uk-UA" altLang="ru-RU" sz="3600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Розробка бізнес-плану забезпечує вирішення таких завдань:</a:t>
            </a:r>
            <a:endParaRPr lang="ru-RU" altLang="ru-RU" sz="3600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-12700" y="1371600"/>
            <a:ext cx="9144000" cy="562927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uk-UA" altLang="ru-RU" sz="2400" dirty="0" smtClean="0">
                <a:latin typeface="Times New Roman" pitchFamily="18" charset="0"/>
              </a:rPr>
              <a:t>1) чітке формулювання цілей підприємства, визначення конкретних кількісних показників, їх реалізації і строків досягнення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uk-UA" altLang="ru-RU" sz="2400" dirty="0" smtClean="0">
                <a:latin typeface="Times New Roman" pitchFamily="18" charset="0"/>
              </a:rPr>
              <a:t>2) розробки взаємозв’язаних виробничих, маркетингових і організаційних програм, які забезпечують досягнення поставлених цілей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uk-UA" altLang="ru-RU" sz="2400" dirty="0" smtClean="0">
                <a:latin typeface="Times New Roman" pitchFamily="18" charset="0"/>
              </a:rPr>
              <a:t>3) визначення необхідних об’ємів фінансування i пошук його джерел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uk-UA" altLang="ru-RU" sz="2400" dirty="0" smtClean="0">
                <a:latin typeface="Times New Roman" pitchFamily="18" charset="0"/>
              </a:rPr>
              <a:t>4) виявлення труднощів i проблем, з якими прийдеться зіткнутися в ході реалізації проекту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uk-UA" altLang="ru-RU" sz="2400" dirty="0" smtClean="0">
                <a:latin typeface="Times New Roman" pitchFamily="18" charset="0"/>
              </a:rPr>
              <a:t>5) організації системи контролю за ходом </a:t>
            </a:r>
            <a:r>
              <a:rPr lang="uk-UA" altLang="ru-RU" sz="2400" dirty="0" err="1" smtClean="0">
                <a:latin typeface="Times New Roman" pitchFamily="18" charset="0"/>
              </a:rPr>
              <a:t>здіснення</a:t>
            </a:r>
            <a:r>
              <a:rPr lang="uk-UA" altLang="ru-RU" sz="2400" dirty="0" smtClean="0">
                <a:latin typeface="Times New Roman" pitchFamily="18" charset="0"/>
              </a:rPr>
              <a:t> проекту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uk-UA" altLang="ru-RU" sz="2400" dirty="0" smtClean="0">
                <a:latin typeface="Times New Roman" pitchFamily="18" charset="0"/>
              </a:rPr>
              <a:t>6) підготовки розгорнутого обґрунтування, необхідного для залучення інвесторів до фінансування проекту</a:t>
            </a:r>
            <a:endParaRPr lang="ru-RU" altLang="ru-RU" sz="2400" dirty="0" smtClean="0">
              <a:latin typeface="Times New Roman" pitchFamily="18" charset="0"/>
            </a:endParaRPr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862013" y="304800"/>
            <a:ext cx="7543800" cy="8223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Бізнес-планування</a:t>
            </a:r>
            <a:endParaRPr lang="uk-UA" altLang="x-none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257800"/>
          </a:xfrm>
        </p:spPr>
        <p:txBody>
          <a:bodyPr rtlCol="0">
            <a:normAutofit fontScale="92500" lnSpcReduction="10000"/>
          </a:bodyPr>
          <a:lstStyle/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Бізнес-планування допомагає підприємцеві вирішити деякі важливі завдання: 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визначити ступінь життєздатності й майбутньої стійкості підприємства,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зменшити ступінь ризику підприємницької діяльності; 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конкретизувати перспективи бізнесу у вигляді системи кількісних і якісних показників розвитку; 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привернути увагу й інтерес потенційних інвесторів, забезпечити підтримку бізнесу; </a:t>
            </a:r>
          </a:p>
          <a:p>
            <a:pPr marL="0" indent="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uk-UA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одержати досвід у плануванні, розвинути перспективний погляд на свою компанію.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x-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6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D371BFA-FD76-43AE-9BCA-55262198FF43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79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953001"/>
            <a:ext cx="2143125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4372C9-30B0-4AAC-B4D1-7E475C8F8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kumimoji="0" lang="uk-UA" altLang="x-none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LnTx/>
                <a:uFillTx/>
                <a:latin typeface="+mn-lt"/>
              </a:rPr>
              <a:t>Аспекти процесу планування</a:t>
            </a:r>
            <a:endParaRPr lang="x-none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CD83AC2-E395-4B95-84D1-1997426BD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389120"/>
          </a:xfrm>
        </p:spPr>
        <p:txBody>
          <a:bodyPr>
            <a:norm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x-none" sz="2800" dirty="0" smtClean="0">
                <a:solidFill>
                  <a:srgbClr val="003300"/>
                </a:solidFill>
              </a:rPr>
              <a:t> </a:t>
            </a:r>
            <a:endParaRPr lang="uk-UA" altLang="x-none" sz="2800" dirty="0">
              <a:solidFill>
                <a:srgbClr val="003300"/>
              </a:solidFill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uk-UA" altLang="x-none" sz="2800" dirty="0">
                <a:solidFill>
                  <a:srgbClr val="003300"/>
                </a:solidFill>
              </a:rPr>
              <a:t>аналізом місця і стану підприємства в існуючому економічному середовищі (оцінка поточного стану);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uk-UA" altLang="x-none" sz="2800" dirty="0">
                <a:solidFill>
                  <a:srgbClr val="003300"/>
                </a:solidFill>
              </a:rPr>
              <a:t>усвідомленням того рівня, якого збирається досягнути підприємство (бажаний стан);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uk-UA" altLang="x-none" sz="2800" dirty="0">
                <a:solidFill>
                  <a:srgbClr val="003300"/>
                </a:solidFill>
              </a:rPr>
              <a:t>розробкою найбільш ефективних заходів щодо переходу з поточного в бажаний стан.</a:t>
            </a:r>
          </a:p>
          <a:p>
            <a:pPr algn="just"/>
            <a:endParaRPr lang="x-none" sz="2800" dirty="0">
              <a:solidFill>
                <a:srgbClr val="003300"/>
              </a:solidFill>
            </a:endParaRPr>
          </a:p>
        </p:txBody>
      </p:sp>
      <p:sp>
        <p:nvSpPr>
          <p:cNvPr id="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6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Бізнес-план </a:t>
            </a:r>
            <a:br>
              <a:rPr lang="uk-UA" altLang="x-none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endParaRPr lang="uk-UA" altLang="x-none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411" name="Объект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Глибина пророблення бізнес-плану залежить від його призначення. </a:t>
            </a:r>
          </a:p>
          <a:p>
            <a:pPr algn="just">
              <a:lnSpc>
                <a:spcPct val="150000"/>
              </a:lnSpc>
            </a:pP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У випадку малого бізнесу деякі деталі </a:t>
            </a:r>
            <a:r>
              <a:rPr lang="uk-UA" altLang="ru-RU" dirty="0" err="1" smtClean="0">
                <a:latin typeface="Times New Roman" pitchFamily="18" charset="0"/>
                <a:cs typeface="Times New Roman" pitchFamily="18" charset="0"/>
              </a:rPr>
              <a:t>бізнес-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 плану можуть бути опущені або викладені в скороченому обсязі. </a:t>
            </a:r>
          </a:p>
          <a:p>
            <a:pPr algn="just">
              <a:lnSpc>
                <a:spcPct val="150000"/>
              </a:lnSpc>
            </a:pP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Бізнес-плани, призначені для внутрішнього користування (тобто для планування й прогнозу діяльності підприємства), можуть бути спрощені. </a:t>
            </a:r>
          </a:p>
          <a:p>
            <a:pPr>
              <a:lnSpc>
                <a:spcPct val="150000"/>
              </a:lnSpc>
            </a:pPr>
            <a:endParaRPr lang="uk-UA" altLang="ru-RU" dirty="0" smtClean="0"/>
          </a:p>
        </p:txBody>
      </p:sp>
      <p:sp>
        <p:nvSpPr>
          <p:cNvPr id="14340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06B55E0-65C0-41B4-BB16-99EB1EC6DC4A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80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45475" cy="16938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Визначте для кого складається бізнес-план</a:t>
            </a:r>
            <a:r>
              <a:rPr lang="ru-RU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x-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846263"/>
            <a:ext cx="8763000" cy="4325937"/>
          </a:xfrm>
        </p:spPr>
        <p:txBody>
          <a:bodyPr rtlCol="0">
            <a:normAutofit lnSpcReduction="10000"/>
          </a:bodyPr>
          <a:lstStyle/>
          <a:p>
            <a:pPr marL="91440" indent="-91440" algn="just" fontAlgn="auto">
              <a:spcBef>
                <a:spcPct val="20000"/>
              </a:spcBef>
              <a:buClr>
                <a:srgbClr val="669900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uk-UA" altLang="x-none" sz="2400" kern="0" dirty="0">
                <a:solidFill>
                  <a:srgbClr val="000000"/>
                </a:solidFill>
                <a:latin typeface="Times New Roman"/>
              </a:rPr>
              <a:t>Від цього буде залежати який він буде. Чи плануєте ви шукати для бізнесу банківське фінансування (кредити), або інвесторів (акціонерний капітал), або складаєте бізнес-план для себе? Кожна форма фінансування для вашого бізнесу має переваги й недоліки. </a:t>
            </a:r>
          </a:p>
          <a:p>
            <a:pPr marL="91440" indent="-91440" algn="just" fontAlgn="auto">
              <a:spcBef>
                <a:spcPct val="20000"/>
              </a:spcBef>
              <a:buClr>
                <a:srgbClr val="669900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uk-UA" altLang="x-none" sz="2400" kern="0" dirty="0">
                <a:solidFill>
                  <a:srgbClr val="000000"/>
                </a:solidFill>
                <a:latin typeface="Times New Roman"/>
              </a:rPr>
              <a:t>При складання бізнес-плану для інвесторів особлива увага повинна бути приділена поглибленому аналізу й повній інформації про ринок, він повинен говорити, про перспективи повернення інвестицій. </a:t>
            </a:r>
          </a:p>
          <a:p>
            <a:pPr marL="91440" indent="-91440" algn="just" fontAlgn="auto">
              <a:spcBef>
                <a:spcPct val="20000"/>
              </a:spcBef>
              <a:buClr>
                <a:srgbClr val="669900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uk-UA" altLang="x-none" sz="2400" kern="0" dirty="0">
                <a:solidFill>
                  <a:srgbClr val="000000"/>
                </a:solidFill>
                <a:latin typeface="Times New Roman"/>
              </a:rPr>
              <a:t>При складанні бізнес-плану для банку увага повинна бути зосереджена на зменшенні ризиків, і спроможності погасити кредит. </a:t>
            </a:r>
            <a:endParaRPr lang="ru-RU" altLang="x-none" sz="2400" kern="0" dirty="0">
              <a:solidFill>
                <a:srgbClr val="000000"/>
              </a:solidFill>
              <a:latin typeface="Times New Roman"/>
            </a:endParaRPr>
          </a:p>
          <a:p>
            <a:pPr marL="91440" indent="-91440"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x-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8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CDDCF38-63ED-4095-B779-DF15BD9A0872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81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940675" cy="14493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sz="4000" b="1" kern="0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Основні вимоги до складання бізнес-планів</a:t>
            </a:r>
            <a:endParaRPr lang="x-none" sz="4000" b="1" dirty="0">
              <a:solidFill>
                <a:schemeClr val="accent4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1676400"/>
            <a:ext cx="8915400" cy="5105400"/>
          </a:xfrm>
        </p:spPr>
        <p:txBody>
          <a:bodyPr rtlCol="0">
            <a:normAutofit fontScale="70000" lnSpcReduction="20000"/>
          </a:bodyPr>
          <a:lstStyle/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чітка структура матеріалу і його наочність;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простота викладення і відсутність термінологічних бар’єрів;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розумне дозування при викладенні виробничих технологій;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обґрунтованість і достовірність інформації;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об’єктивна оцінка перешкод, що стоять на шляху реалізації бізнес-плану;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точність фінансових розрахунків;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достатня докладність в поєднанні з лаконічністю (обсяг не повинен перевищувати 50 сторінок);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цікавість викладення;</a:t>
            </a:r>
          </a:p>
          <a:p>
            <a:pPr marL="91440" indent="-91440" algn="just" fontAlgn="auto">
              <a:lnSpc>
                <a:spcPct val="17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altLang="x-none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розумне співвідношення цифрового і аналітичного матеріалу</a:t>
            </a: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ru-RU" altLang="x-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x-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2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BE52DED-233D-4E1A-8AC5-496FFB45E760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82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066800"/>
            <a:ext cx="8093075" cy="9144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Міжнародні стандарти бізнес-планування</a:t>
            </a:r>
            <a:r>
              <a:rPr lang="ru-RU" altLang="x-none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x-none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7" name="Объект 2"/>
          <p:cNvSpPr>
            <a:spLocks noGrp="1" noChangeArrowheads="1"/>
          </p:cNvSpPr>
          <p:nvPr>
            <p:ph idx="1"/>
          </p:nvPr>
        </p:nvSpPr>
        <p:spPr>
          <a:xfrm>
            <a:off x="411163" y="1736725"/>
            <a:ext cx="8321675" cy="4479925"/>
          </a:xfrm>
        </p:spPr>
        <p:txBody>
          <a:bodyPr/>
          <a:lstStyle/>
          <a:p>
            <a:pPr algn="just">
              <a:buFont typeface="Wingdings 3" pitchFamily="18" charset="2"/>
              <a:buNone/>
            </a:pPr>
            <a:r>
              <a:rPr lang="uk-UA" altLang="ru-RU" b="1" dirty="0" smtClean="0">
                <a:latin typeface="Times New Roman" pitchFamily="18" charset="0"/>
                <a:cs typeface="Times New Roman" pitchFamily="18" charset="0"/>
              </a:rPr>
              <a:t>Найбільш поширеними міжнародними стандартами у бізнес-плануванні є структури розроблені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Європейським банком реконструкції й розвитку 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(ЄБРР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організацією </a:t>
            </a:r>
            <a:r>
              <a:rPr lang="uk-UA" altLang="ru-RU" dirty="0" err="1" smtClean="0">
                <a:latin typeface="Times New Roman" pitchFamily="18" charset="0"/>
                <a:cs typeface="Times New Roman" pitchFamily="18" charset="0"/>
              </a:rPr>
              <a:t>United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dirty="0" err="1" smtClean="0">
                <a:latin typeface="Times New Roman" pitchFamily="18" charset="0"/>
                <a:cs typeface="Times New Roman" pitchFamily="18" charset="0"/>
              </a:rPr>
              <a:t>Nations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dirty="0" err="1" smtClean="0">
                <a:latin typeface="Times New Roman" pitchFamily="18" charset="0"/>
                <a:cs typeface="Times New Roman" pitchFamily="18" charset="0"/>
              </a:rPr>
              <a:t>Industrial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dirty="0" err="1" smtClean="0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altLang="ru-RU" dirty="0" err="1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 (UNIDO),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uk-UA" altLang="ru-RU" dirty="0" smtClean="0">
                <a:latin typeface="Times New Roman" pitchFamily="18" charset="0"/>
                <a:cs typeface="Times New Roman" pitchFamily="18" charset="0"/>
              </a:rPr>
              <a:t>консалтинговою компанією KPMG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 smtClean="0"/>
          </a:p>
        </p:txBody>
      </p:sp>
      <p:sp>
        <p:nvSpPr>
          <p:cNvPr id="18436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ACB346A-6575-4F3E-8D70-AEDBA6FB1208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83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077200" cy="89611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Стандарти бізнес-планів </a:t>
            </a:r>
            <a:r>
              <a:rPr lang="uk-UA" altLang="x-none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ЄБРР</a:t>
            </a:r>
            <a:r>
              <a:rPr lang="ru-RU" altLang="x-none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x-none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altLang="x-none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endParaRPr lang="x-none" b="1" dirty="0">
              <a:solidFill>
                <a:schemeClr val="accent4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9459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C7B48248-BC46-4100-96A7-7FC18BFE1FB8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84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1773238"/>
            <a:ext cx="4572000" cy="50847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9900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6600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j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j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j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j-lt"/>
              </a:defRPr>
            </a:lvl9pPr>
          </a:lstStyle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1. Титульний лист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2. Меморандум про конфіденційність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3. Резюме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4. Підприємство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4.1. Історія розвитку підприємства і його стан на момент створення бізнес-плану, опис поточної діяльності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4.2. Власники, керівний персонал, працівники підприємства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4.3. Поточна діяльність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4.4. Фінансовий стан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4.5. Кредити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5. Проект 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5.1. Загальна інформація про проект</a:t>
            </a:r>
          </a:p>
          <a:p>
            <a:pPr marL="0" indent="0" algn="just" defTabSz="9144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altLang="x-none" sz="1900" kern="0" dirty="0">
                <a:solidFill>
                  <a:srgbClr val="000000"/>
                </a:solidFill>
              </a:rPr>
              <a:t>5.2. Інвестиційний план проекту </a:t>
            </a:r>
          </a:p>
          <a:p>
            <a:pPr defTabSz="914400" eaLnBrk="1" hangingPunct="1">
              <a:lnSpc>
                <a:spcPct val="80000"/>
              </a:lnSpc>
              <a:defRPr/>
            </a:pPr>
            <a:endParaRPr lang="uk-UA" altLang="x-none" sz="1900" kern="0" dirty="0">
              <a:solidFill>
                <a:srgbClr val="00000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706938" y="1709738"/>
            <a:ext cx="4360862" cy="52091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5.3. Аналіз ринку, конкурентоспроможність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5.4. Опис виробничого процесу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5.5. Фінансовий план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5.6. Екологічна оцінка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6. Фінансування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6.1. Графіки одержання й погашення кредитних коштів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6.2. Застава й поручництво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6.3. Обладнання й роботи, які будуть фінансуватися за рахунок кредитних коштів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6.4. SWOT - аналіз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6.5. Ризики й заходи щодо їхнього зниження </a:t>
            </a:r>
          </a:p>
          <a:p>
            <a:pPr algn="just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altLang="x-none" sz="1900" kern="0" dirty="0">
                <a:solidFill>
                  <a:srgbClr val="000000"/>
                </a:solidFill>
                <a:latin typeface="+mn-lt"/>
              </a:rPr>
              <a:t>7. Додатки</a:t>
            </a:r>
            <a:endParaRPr lang="ru-RU" altLang="x-none" sz="1900" kern="0" dirty="0">
              <a:solidFill>
                <a:srgbClr val="000000"/>
              </a:solidFill>
              <a:latin typeface="+mn-lt"/>
            </a:endParaRPr>
          </a:p>
          <a:p>
            <a:pPr defTabSz="9144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ru-RU" altLang="x-none" sz="1900" kern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7635875" cy="144938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Стандарти бізнес-планів </a:t>
            </a:r>
            <a:r>
              <a:rPr lang="uk-UA" altLang="x-none" sz="36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UNI</a:t>
            </a:r>
            <a:r>
              <a:rPr lang="en-US" altLang="x-none" sz="3600" b="1" dirty="0" smtClean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DO</a:t>
            </a:r>
            <a:endParaRPr lang="x-none" altLang="x-none" sz="3600" b="1" dirty="0">
              <a:solidFill>
                <a:schemeClr val="accent4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483" name="Объект 2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Резюме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 галузі й компанії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Опис послуг (товарів)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Продажі і маркетинг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План виробництва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Організаційний план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Фінансовий план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Оцінка ефективності проекту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Гарантії й ризики компанії </a:t>
            </a:r>
          </a:p>
          <a:p>
            <a:pPr marL="91440" indent="-91440" algn="ctr" fontAlgn="auto">
              <a:buFont typeface="Wingdings" panose="05000000000000000000" pitchFamily="2" charset="2"/>
              <a:buChar char="Ø"/>
              <a:defRPr/>
            </a:pPr>
            <a:r>
              <a:rPr lang="uk-UA" altLang="x-none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Додатки </a:t>
            </a:r>
            <a:endParaRPr lang="ru-RU" altLang="x-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fontAlgn="auto">
              <a:defRPr/>
            </a:pPr>
            <a:endParaRPr lang="x-none" altLang="x-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4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D31A5C2-DAE4-4EF7-8AC2-FF3E587BF8E8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85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456" y="270300"/>
            <a:ext cx="7978775" cy="170815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sz="40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Відповідність розділів до структури бізнес-планів</a:t>
            </a:r>
            <a:r>
              <a:rPr lang="ru-RU" altLang="x-none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/>
            </a:r>
            <a:br>
              <a:rPr lang="ru-RU" altLang="x-none" dirty="0">
                <a:solidFill>
                  <a:schemeClr val="accent4">
                    <a:lumMod val="75000"/>
                  </a:schemeClr>
                </a:solidFill>
                <a:latin typeface="+mn-lt"/>
              </a:rPr>
            </a:br>
            <a:endParaRPr lang="x-none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1507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BE34B1F-4CA0-46EC-8C86-1AD1CC3983C4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86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609600" y="573088"/>
            <a:ext cx="7964488" cy="6284912"/>
            <a:chOff x="-6" y="-560"/>
            <a:chExt cx="2782" cy="3879"/>
          </a:xfrm>
        </p:grpSpPr>
        <p:grpSp>
          <p:nvGrpSpPr>
            <p:cNvPr id="24581" name="Group 5"/>
            <p:cNvGrpSpPr>
              <a:grpSpLocks/>
            </p:cNvGrpSpPr>
            <p:nvPr/>
          </p:nvGrpSpPr>
          <p:grpSpPr bwMode="auto">
            <a:xfrm>
              <a:off x="0" y="0"/>
              <a:ext cx="2776" cy="3319"/>
              <a:chOff x="0" y="0"/>
              <a:chExt cx="2776" cy="3319"/>
            </a:xfrm>
          </p:grpSpPr>
          <p:grpSp>
            <p:nvGrpSpPr>
              <p:cNvPr id="24583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949" cy="538"/>
                <a:chOff x="0" y="0"/>
                <a:chExt cx="949" cy="538"/>
              </a:xfrm>
            </p:grpSpPr>
            <p:sp>
              <p:nvSpPr>
                <p:cNvPr id="38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49" cy="471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4614" name="Group 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49" cy="538"/>
                  <a:chOff x="0" y="0"/>
                  <a:chExt cx="949" cy="538"/>
                </a:xfrm>
              </p:grpSpPr>
              <p:sp>
                <p:nvSpPr>
                  <p:cNvPr id="40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48" y="66"/>
                    <a:ext cx="893" cy="471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bIns="0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algn="ctr"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uk-UA" altLang="x-none" b="1" i="1" kern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Структура бізнес-плану</a:t>
                    </a:r>
                  </a:p>
                  <a:p>
                    <a:pPr algn="ctr" defTabSz="91440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uk-UA" altLang="x-none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49" cy="47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x-none" altLang="x-none" ker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24584" name="Group 11"/>
              <p:cNvGrpSpPr>
                <a:grpSpLocks/>
              </p:cNvGrpSpPr>
              <p:nvPr/>
            </p:nvGrpSpPr>
            <p:grpSpPr bwMode="auto">
              <a:xfrm>
                <a:off x="949" y="0"/>
                <a:ext cx="1827" cy="471"/>
                <a:chOff x="949" y="0"/>
                <a:chExt cx="1827" cy="471"/>
              </a:xfrm>
            </p:grpSpPr>
            <p:sp>
              <p:nvSpPr>
                <p:cNvPr id="34" name="Rectangle 12"/>
                <p:cNvSpPr>
                  <a:spLocks noChangeArrowheads="1"/>
                </p:cNvSpPr>
                <p:nvPr/>
              </p:nvSpPr>
              <p:spPr bwMode="auto">
                <a:xfrm>
                  <a:off x="949" y="0"/>
                  <a:ext cx="1827" cy="471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4610" name="Group 13"/>
                <p:cNvGrpSpPr>
                  <a:grpSpLocks/>
                </p:cNvGrpSpPr>
                <p:nvPr/>
              </p:nvGrpSpPr>
              <p:grpSpPr bwMode="auto">
                <a:xfrm>
                  <a:off x="949" y="0"/>
                  <a:ext cx="1827" cy="471"/>
                  <a:chOff x="949" y="0"/>
                  <a:chExt cx="1827" cy="471"/>
                </a:xfrm>
              </p:grpSpPr>
              <p:sp>
                <p:nvSpPr>
                  <p:cNvPr id="3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977" y="0"/>
                    <a:ext cx="1770" cy="471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bIns="0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algn="ctr"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uk-UA" altLang="x-none" b="1" i="1" kern="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Можливі назви розділів</a:t>
                    </a:r>
                    <a:endParaRPr lang="uk-UA" altLang="x-none" b="1" u="sng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 defTabSz="91440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uk-UA" altLang="x-none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949" y="0"/>
                    <a:ext cx="1827" cy="47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x-none" altLang="x-none" ker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24585" name="Group 16"/>
              <p:cNvGrpSpPr>
                <a:grpSpLocks/>
              </p:cNvGrpSpPr>
              <p:nvPr/>
            </p:nvGrpSpPr>
            <p:grpSpPr bwMode="auto">
              <a:xfrm>
                <a:off x="0" y="471"/>
                <a:ext cx="949" cy="500"/>
                <a:chOff x="0" y="471"/>
                <a:chExt cx="949" cy="500"/>
              </a:xfrm>
            </p:grpSpPr>
            <p:sp>
              <p:nvSpPr>
                <p:cNvPr id="32" name="Rectangle 17"/>
                <p:cNvSpPr>
                  <a:spLocks noChangeArrowheads="1"/>
                </p:cNvSpPr>
                <p:nvPr/>
              </p:nvSpPr>
              <p:spPr bwMode="auto">
                <a:xfrm>
                  <a:off x="28" y="471"/>
                  <a:ext cx="893" cy="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b="1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Вступна частина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b="1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71"/>
                  <a:ext cx="949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4586" name="Group 19"/>
              <p:cNvGrpSpPr>
                <a:grpSpLocks/>
              </p:cNvGrpSpPr>
              <p:nvPr/>
            </p:nvGrpSpPr>
            <p:grpSpPr bwMode="auto">
              <a:xfrm>
                <a:off x="949" y="471"/>
                <a:ext cx="1827" cy="500"/>
                <a:chOff x="949" y="471"/>
                <a:chExt cx="1827" cy="500"/>
              </a:xfrm>
            </p:grpSpPr>
            <p:sp>
              <p:nvSpPr>
                <p:cNvPr id="30" name="Rectangle 20"/>
                <p:cNvSpPr>
                  <a:spLocks noChangeArrowheads="1"/>
                </p:cNvSpPr>
                <p:nvPr/>
              </p:nvSpPr>
              <p:spPr bwMode="auto">
                <a:xfrm>
                  <a:off x="977" y="471"/>
                  <a:ext cx="1770" cy="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Загальні положення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Резюме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1" name="Rectangle 21"/>
                <p:cNvSpPr>
                  <a:spLocks noChangeArrowheads="1"/>
                </p:cNvSpPr>
                <p:nvPr/>
              </p:nvSpPr>
              <p:spPr bwMode="auto">
                <a:xfrm>
                  <a:off x="949" y="471"/>
                  <a:ext cx="1827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4587" name="Group 22"/>
              <p:cNvGrpSpPr>
                <a:grpSpLocks/>
              </p:cNvGrpSpPr>
              <p:nvPr/>
            </p:nvGrpSpPr>
            <p:grpSpPr bwMode="auto">
              <a:xfrm>
                <a:off x="0" y="971"/>
                <a:ext cx="949" cy="606"/>
                <a:chOff x="0" y="971"/>
                <a:chExt cx="949" cy="606"/>
              </a:xfrm>
            </p:grpSpPr>
            <p:sp>
              <p:nvSpPr>
                <p:cNvPr id="28" name="Rectangle 23"/>
                <p:cNvSpPr>
                  <a:spLocks noChangeArrowheads="1"/>
                </p:cNvSpPr>
                <p:nvPr/>
              </p:nvSpPr>
              <p:spPr bwMode="auto">
                <a:xfrm>
                  <a:off x="28" y="971"/>
                  <a:ext cx="893" cy="60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b="1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Характеристика підприємства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2400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9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971"/>
                  <a:ext cx="949" cy="6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4588" name="Group 25"/>
              <p:cNvGrpSpPr>
                <a:grpSpLocks/>
              </p:cNvGrpSpPr>
              <p:nvPr/>
            </p:nvGrpSpPr>
            <p:grpSpPr bwMode="auto">
              <a:xfrm>
                <a:off x="949" y="971"/>
                <a:ext cx="1827" cy="606"/>
                <a:chOff x="949" y="971"/>
                <a:chExt cx="1827" cy="606"/>
              </a:xfrm>
            </p:grpSpPr>
            <p:sp>
              <p:nvSpPr>
                <p:cNvPr id="26" name="Rectangle 26"/>
                <p:cNvSpPr>
                  <a:spLocks noChangeArrowheads="1"/>
                </p:cNvSpPr>
                <p:nvPr/>
              </p:nvSpPr>
              <p:spPr bwMode="auto">
                <a:xfrm>
                  <a:off x="977" y="971"/>
                  <a:ext cx="1770" cy="60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Загальна характеристика підприємства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Юридичний статус підприємства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Історична довідка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7" name="Rectangle 27"/>
                <p:cNvSpPr>
                  <a:spLocks noChangeArrowheads="1"/>
                </p:cNvSpPr>
                <p:nvPr/>
              </p:nvSpPr>
              <p:spPr bwMode="auto">
                <a:xfrm>
                  <a:off x="949" y="971"/>
                  <a:ext cx="1827" cy="60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4589" name="Group 28"/>
              <p:cNvGrpSpPr>
                <a:grpSpLocks/>
              </p:cNvGrpSpPr>
              <p:nvPr/>
            </p:nvGrpSpPr>
            <p:grpSpPr bwMode="auto">
              <a:xfrm>
                <a:off x="0" y="1577"/>
                <a:ext cx="949" cy="924"/>
                <a:chOff x="0" y="1577"/>
                <a:chExt cx="949" cy="924"/>
              </a:xfrm>
            </p:grpSpPr>
            <p:sp>
              <p:nvSpPr>
                <p:cNvPr id="24" name="Rectangle 29"/>
                <p:cNvSpPr>
                  <a:spLocks noChangeArrowheads="1"/>
                </p:cNvSpPr>
                <p:nvPr/>
              </p:nvSpPr>
              <p:spPr bwMode="auto">
                <a:xfrm>
                  <a:off x="28" y="1577"/>
                  <a:ext cx="893" cy="92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b="1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Маркетинг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b="1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1577"/>
                  <a:ext cx="949" cy="92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4590" name="Group 31"/>
              <p:cNvGrpSpPr>
                <a:grpSpLocks/>
              </p:cNvGrpSpPr>
              <p:nvPr/>
            </p:nvGrpSpPr>
            <p:grpSpPr bwMode="auto">
              <a:xfrm>
                <a:off x="949" y="1577"/>
                <a:ext cx="1827" cy="924"/>
                <a:chOff x="949" y="1577"/>
                <a:chExt cx="1827" cy="924"/>
              </a:xfrm>
            </p:grpSpPr>
            <p:sp>
              <p:nvSpPr>
                <p:cNvPr id="22" name="Rectangle 32"/>
                <p:cNvSpPr>
                  <a:spLocks noChangeArrowheads="1"/>
                </p:cNvSpPr>
                <p:nvPr/>
              </p:nvSpPr>
              <p:spPr bwMode="auto">
                <a:xfrm>
                  <a:off x="977" y="1577"/>
                  <a:ext cx="1770" cy="92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Ринки збуту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Продукти і послуги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План маркетингу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Характеристика конкурентного середовища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Конкуренція Опис ринку і стратегія маркетингу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33"/>
                <p:cNvSpPr>
                  <a:spLocks noChangeArrowheads="1"/>
                </p:cNvSpPr>
                <p:nvPr/>
              </p:nvSpPr>
              <p:spPr bwMode="auto">
                <a:xfrm>
                  <a:off x="949" y="1577"/>
                  <a:ext cx="1827" cy="92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4591" name="Group 34"/>
              <p:cNvGrpSpPr>
                <a:grpSpLocks/>
              </p:cNvGrpSpPr>
              <p:nvPr/>
            </p:nvGrpSpPr>
            <p:grpSpPr bwMode="auto">
              <a:xfrm>
                <a:off x="0" y="2501"/>
                <a:ext cx="949" cy="818"/>
                <a:chOff x="0" y="2501"/>
                <a:chExt cx="949" cy="818"/>
              </a:xfrm>
            </p:grpSpPr>
            <p:sp>
              <p:nvSpPr>
                <p:cNvPr id="20" name="Rectangle 35"/>
                <p:cNvSpPr>
                  <a:spLocks noChangeArrowheads="1"/>
                </p:cNvSpPr>
                <p:nvPr/>
              </p:nvSpPr>
              <p:spPr bwMode="auto">
                <a:xfrm>
                  <a:off x="28" y="2501"/>
                  <a:ext cx="893" cy="81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b="1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Виробництво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b="1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501"/>
                  <a:ext cx="949" cy="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4592" name="Group 37"/>
              <p:cNvGrpSpPr>
                <a:grpSpLocks/>
              </p:cNvGrpSpPr>
              <p:nvPr/>
            </p:nvGrpSpPr>
            <p:grpSpPr bwMode="auto">
              <a:xfrm>
                <a:off x="949" y="2501"/>
                <a:ext cx="1827" cy="818"/>
                <a:chOff x="949" y="2501"/>
                <a:chExt cx="1827" cy="818"/>
              </a:xfrm>
            </p:grpSpPr>
            <p:sp>
              <p:nvSpPr>
                <p:cNvPr id="18" name="Rectangle 38"/>
                <p:cNvSpPr>
                  <a:spLocks noChangeArrowheads="1"/>
                </p:cNvSpPr>
                <p:nvPr/>
              </p:nvSpPr>
              <p:spPr bwMode="auto">
                <a:xfrm>
                  <a:off x="977" y="2501"/>
                  <a:ext cx="1770" cy="818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План виробництва (торговий план)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План виробничої діяльності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Характеристика продукції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Торговий асортимент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Постачальники і підрядчики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9" name="Rectangle 39"/>
                <p:cNvSpPr>
                  <a:spLocks noChangeArrowheads="1"/>
                </p:cNvSpPr>
                <p:nvPr/>
              </p:nvSpPr>
              <p:spPr bwMode="auto">
                <a:xfrm>
                  <a:off x="949" y="2501"/>
                  <a:ext cx="1827" cy="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7" name="Rectangle 40"/>
            <p:cNvSpPr>
              <a:spLocks noChangeArrowheads="1"/>
            </p:cNvSpPr>
            <p:nvPr/>
          </p:nvSpPr>
          <p:spPr bwMode="auto">
            <a:xfrm>
              <a:off x="-6" y="-560"/>
              <a:ext cx="2782" cy="3668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x-none" altLang="x-none" ker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5575"/>
            <a:ext cx="7924800" cy="1320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>Відповідність розділів до структури бізнес-планів (продовження)</a:t>
            </a:r>
            <a:r>
              <a:rPr lang="ru-RU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altLang="x-none" sz="3600" b="1" dirty="0">
                <a:solidFill>
                  <a:schemeClr val="accent4">
                    <a:lumMod val="75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endParaRPr lang="x-none" sz="3600" b="1" dirty="0">
              <a:solidFill>
                <a:schemeClr val="accent4">
                  <a:lumMod val="7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2531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29AC274-0A6E-4B6A-937F-C92C23E44B12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87</a:t>
            </a:fld>
            <a:endParaRPr lang="en-US" altLang="ru-RU">
              <a:solidFill>
                <a:schemeClr val="accent1"/>
              </a:solidFill>
              <a:latin typeface="Trebuchet MS" pitchFamily="34" charset="0"/>
            </a:endParaRPr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609600" y="1219200"/>
            <a:ext cx="7772400" cy="5638800"/>
            <a:chOff x="-3" y="-3"/>
            <a:chExt cx="2782" cy="2689"/>
          </a:xfrm>
        </p:grpSpPr>
        <p:grpSp>
          <p:nvGrpSpPr>
            <p:cNvPr id="25605" name="Group 5"/>
            <p:cNvGrpSpPr>
              <a:grpSpLocks/>
            </p:cNvGrpSpPr>
            <p:nvPr/>
          </p:nvGrpSpPr>
          <p:grpSpPr bwMode="auto">
            <a:xfrm>
              <a:off x="0" y="0"/>
              <a:ext cx="2776" cy="2683"/>
              <a:chOff x="0" y="0"/>
              <a:chExt cx="2776" cy="2683"/>
            </a:xfrm>
          </p:grpSpPr>
          <p:grpSp>
            <p:nvGrpSpPr>
              <p:cNvPr id="25607" name="Group 6"/>
              <p:cNvGrpSpPr>
                <a:grpSpLocks/>
              </p:cNvGrpSpPr>
              <p:nvPr/>
            </p:nvGrpSpPr>
            <p:grpSpPr bwMode="auto">
              <a:xfrm>
                <a:off x="0" y="0"/>
                <a:ext cx="949" cy="471"/>
                <a:chOff x="0" y="0"/>
                <a:chExt cx="949" cy="471"/>
              </a:xfrm>
            </p:grpSpPr>
            <p:sp>
              <p:nvSpPr>
                <p:cNvPr id="38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949" cy="471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5638" name="Group 8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949" cy="471"/>
                  <a:chOff x="0" y="0"/>
                  <a:chExt cx="949" cy="471"/>
                </a:xfrm>
              </p:grpSpPr>
              <p:sp>
                <p:nvSpPr>
                  <p:cNvPr id="40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9" y="0"/>
                    <a:ext cx="892" cy="471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bIns="0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algn="ctr"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uk-UA" altLang="x-none" sz="1600" b="1" i="1" ker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Структура </a:t>
                    </a:r>
                  </a:p>
                  <a:p>
                    <a:pPr algn="ctr"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uk-UA" altLang="x-none" sz="1600" b="1" i="1" ker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бізнес-плану</a:t>
                    </a:r>
                  </a:p>
                  <a:p>
                    <a:pPr algn="ctr" defTabSz="91440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4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949" cy="47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x-none" altLang="x-none" ker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25608" name="Group 11"/>
              <p:cNvGrpSpPr>
                <a:grpSpLocks/>
              </p:cNvGrpSpPr>
              <p:nvPr/>
            </p:nvGrpSpPr>
            <p:grpSpPr bwMode="auto">
              <a:xfrm>
                <a:off x="949" y="0"/>
                <a:ext cx="1827" cy="471"/>
                <a:chOff x="949" y="0"/>
                <a:chExt cx="1827" cy="471"/>
              </a:xfrm>
            </p:grpSpPr>
            <p:sp>
              <p:nvSpPr>
                <p:cNvPr id="34" name="Rectangle 12"/>
                <p:cNvSpPr>
                  <a:spLocks noChangeArrowheads="1"/>
                </p:cNvSpPr>
                <p:nvPr/>
              </p:nvSpPr>
              <p:spPr bwMode="auto">
                <a:xfrm>
                  <a:off x="949" y="0"/>
                  <a:ext cx="1825" cy="471"/>
                </a:xfrm>
                <a:prstGeom prst="rect">
                  <a:avLst/>
                </a:prstGeom>
                <a:solidFill>
                  <a:srgbClr val="F2F2F2"/>
                </a:solidFill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  <p:grpSp>
              <p:nvGrpSpPr>
                <p:cNvPr id="25634" name="Group 13"/>
                <p:cNvGrpSpPr>
                  <a:grpSpLocks/>
                </p:cNvGrpSpPr>
                <p:nvPr/>
              </p:nvGrpSpPr>
              <p:grpSpPr bwMode="auto">
                <a:xfrm>
                  <a:off x="949" y="0"/>
                  <a:ext cx="1827" cy="471"/>
                  <a:chOff x="949" y="0"/>
                  <a:chExt cx="1827" cy="471"/>
                </a:xfrm>
              </p:grpSpPr>
              <p:sp>
                <p:nvSpPr>
                  <p:cNvPr id="36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977" y="0"/>
                    <a:ext cx="1771" cy="471"/>
                  </a:xfrm>
                  <a:prstGeom prst="rect">
                    <a:avLst/>
                  </a:prstGeom>
                  <a:solidFill>
                    <a:srgbClr val="F2F2F2"/>
                  </a:solidFill>
                  <a:ln>
                    <a:noFill/>
                  </a:ln>
                </p:spPr>
                <p:txBody>
                  <a:bodyPr bIns="0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algn="ctr"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uk-UA" altLang="x-none" sz="1600" b="1" i="1" kern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Можливі назви розділів</a:t>
                    </a:r>
                    <a:endParaRPr lang="uk-UA" altLang="x-none" sz="1600" b="1" u="sng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 defTabSz="91440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</a:endParaRPr>
                  </a:p>
                </p:txBody>
              </p:sp>
              <p:sp>
                <p:nvSpPr>
                  <p:cNvPr id="37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949" y="0"/>
                    <a:ext cx="1825" cy="47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defTabSz="914400" eaLnBrk="1" fontAlgn="auto" hangingPunct="1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x-none" altLang="x-none" kern="0">
                      <a:solidFill>
                        <a:srgbClr val="000000"/>
                      </a:solidFill>
                    </a:endParaRPr>
                  </a:p>
                </p:txBody>
              </p:sp>
            </p:grpSp>
          </p:grpSp>
          <p:grpSp>
            <p:nvGrpSpPr>
              <p:cNvPr id="25609" name="Group 16"/>
              <p:cNvGrpSpPr>
                <a:grpSpLocks/>
              </p:cNvGrpSpPr>
              <p:nvPr/>
            </p:nvGrpSpPr>
            <p:grpSpPr bwMode="auto">
              <a:xfrm>
                <a:off x="0" y="471"/>
                <a:ext cx="949" cy="606"/>
                <a:chOff x="0" y="471"/>
                <a:chExt cx="949" cy="606"/>
              </a:xfrm>
            </p:grpSpPr>
            <p:sp>
              <p:nvSpPr>
                <p:cNvPr id="32" name="Rectangle 17"/>
                <p:cNvSpPr>
                  <a:spLocks noChangeArrowheads="1"/>
                </p:cNvSpPr>
                <p:nvPr/>
              </p:nvSpPr>
              <p:spPr bwMode="auto">
                <a:xfrm>
                  <a:off x="29" y="471"/>
                  <a:ext cx="892" cy="6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b="1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Організаційно-управлінська структура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2400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3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71"/>
                  <a:ext cx="949" cy="60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610" name="Group 19"/>
              <p:cNvGrpSpPr>
                <a:grpSpLocks/>
              </p:cNvGrpSpPr>
              <p:nvPr/>
            </p:nvGrpSpPr>
            <p:grpSpPr bwMode="auto">
              <a:xfrm>
                <a:off x="949" y="471"/>
                <a:ext cx="1827" cy="606"/>
                <a:chOff x="949" y="471"/>
                <a:chExt cx="1827" cy="606"/>
              </a:xfrm>
            </p:grpSpPr>
            <p:sp>
              <p:nvSpPr>
                <p:cNvPr id="30" name="Rectangle 20"/>
                <p:cNvSpPr>
                  <a:spLocks noChangeArrowheads="1"/>
                </p:cNvSpPr>
                <p:nvPr/>
              </p:nvSpPr>
              <p:spPr bwMode="auto">
                <a:xfrm>
                  <a:off x="977" y="471"/>
                  <a:ext cx="1771" cy="6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Організаційний план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Управління і організація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31" name="Rectangle 21"/>
                <p:cNvSpPr>
                  <a:spLocks noChangeArrowheads="1"/>
                </p:cNvSpPr>
                <p:nvPr/>
              </p:nvSpPr>
              <p:spPr bwMode="auto">
                <a:xfrm>
                  <a:off x="949" y="471"/>
                  <a:ext cx="1825" cy="60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611" name="Group 22"/>
              <p:cNvGrpSpPr>
                <a:grpSpLocks/>
              </p:cNvGrpSpPr>
              <p:nvPr/>
            </p:nvGrpSpPr>
            <p:grpSpPr bwMode="auto">
              <a:xfrm>
                <a:off x="0" y="1077"/>
                <a:ext cx="949" cy="500"/>
                <a:chOff x="0" y="1077"/>
                <a:chExt cx="949" cy="500"/>
              </a:xfrm>
            </p:grpSpPr>
            <p:sp>
              <p:nvSpPr>
                <p:cNvPr id="28" name="Rectangle 23"/>
                <p:cNvSpPr>
                  <a:spLocks noChangeArrowheads="1"/>
                </p:cNvSpPr>
                <p:nvPr/>
              </p:nvSpPr>
              <p:spPr bwMode="auto">
                <a:xfrm>
                  <a:off x="29" y="1077"/>
                  <a:ext cx="892" cy="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b="1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Фінансування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9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1077"/>
                  <a:ext cx="949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612" name="Group 25"/>
              <p:cNvGrpSpPr>
                <a:grpSpLocks/>
              </p:cNvGrpSpPr>
              <p:nvPr/>
            </p:nvGrpSpPr>
            <p:grpSpPr bwMode="auto">
              <a:xfrm>
                <a:off x="949" y="1077"/>
                <a:ext cx="1827" cy="500"/>
                <a:chOff x="949" y="1077"/>
                <a:chExt cx="1827" cy="500"/>
              </a:xfrm>
            </p:grpSpPr>
            <p:sp>
              <p:nvSpPr>
                <p:cNvPr id="26" name="Rectangle 26"/>
                <p:cNvSpPr>
                  <a:spLocks noChangeArrowheads="1"/>
                </p:cNvSpPr>
                <p:nvPr/>
              </p:nvSpPr>
              <p:spPr bwMode="auto">
                <a:xfrm>
                  <a:off x="977" y="1077"/>
                  <a:ext cx="1771" cy="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Фінансовий план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Програма інвестицій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7" name="Rectangle 27"/>
                <p:cNvSpPr>
                  <a:spLocks noChangeArrowheads="1"/>
                </p:cNvSpPr>
                <p:nvPr/>
              </p:nvSpPr>
              <p:spPr bwMode="auto">
                <a:xfrm>
                  <a:off x="949" y="1077"/>
                  <a:ext cx="1825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613" name="Group 28"/>
              <p:cNvGrpSpPr>
                <a:grpSpLocks/>
              </p:cNvGrpSpPr>
              <p:nvPr/>
            </p:nvGrpSpPr>
            <p:grpSpPr bwMode="auto">
              <a:xfrm>
                <a:off x="0" y="1577"/>
                <a:ext cx="949" cy="500"/>
                <a:chOff x="0" y="1577"/>
                <a:chExt cx="949" cy="500"/>
              </a:xfrm>
            </p:grpSpPr>
            <p:sp>
              <p:nvSpPr>
                <p:cNvPr id="24" name="Rectangle 29"/>
                <p:cNvSpPr>
                  <a:spLocks noChangeArrowheads="1"/>
                </p:cNvSpPr>
                <p:nvPr/>
              </p:nvSpPr>
              <p:spPr bwMode="auto">
                <a:xfrm>
                  <a:off x="29" y="1577"/>
                  <a:ext cx="892" cy="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b="1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Страхування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1577"/>
                  <a:ext cx="949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614" name="Group 31"/>
              <p:cNvGrpSpPr>
                <a:grpSpLocks/>
              </p:cNvGrpSpPr>
              <p:nvPr/>
            </p:nvGrpSpPr>
            <p:grpSpPr bwMode="auto">
              <a:xfrm>
                <a:off x="949" y="1577"/>
                <a:ext cx="1827" cy="500"/>
                <a:chOff x="949" y="1577"/>
                <a:chExt cx="1827" cy="500"/>
              </a:xfrm>
            </p:grpSpPr>
            <p:sp>
              <p:nvSpPr>
                <p:cNvPr id="22" name="Rectangle 32"/>
                <p:cNvSpPr>
                  <a:spLocks noChangeArrowheads="1"/>
                </p:cNvSpPr>
                <p:nvPr/>
              </p:nvSpPr>
              <p:spPr bwMode="auto">
                <a:xfrm>
                  <a:off x="977" y="1577"/>
                  <a:ext cx="1771" cy="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Ризики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Аналіз можливих ризиків та їх страхування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33"/>
                <p:cNvSpPr>
                  <a:spLocks noChangeArrowheads="1"/>
                </p:cNvSpPr>
                <p:nvPr/>
              </p:nvSpPr>
              <p:spPr bwMode="auto">
                <a:xfrm>
                  <a:off x="949" y="1577"/>
                  <a:ext cx="1825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615" name="Group 34"/>
              <p:cNvGrpSpPr>
                <a:grpSpLocks/>
              </p:cNvGrpSpPr>
              <p:nvPr/>
            </p:nvGrpSpPr>
            <p:grpSpPr bwMode="auto">
              <a:xfrm>
                <a:off x="0" y="2077"/>
                <a:ext cx="949" cy="606"/>
                <a:chOff x="0" y="2077"/>
                <a:chExt cx="949" cy="606"/>
              </a:xfrm>
            </p:grpSpPr>
            <p:sp>
              <p:nvSpPr>
                <p:cNvPr id="20" name="Rectangle 35"/>
                <p:cNvSpPr>
                  <a:spLocks noChangeArrowheads="1"/>
                </p:cNvSpPr>
                <p:nvPr/>
              </p:nvSpPr>
              <p:spPr bwMode="auto">
                <a:xfrm>
                  <a:off x="29" y="2077"/>
                  <a:ext cx="892" cy="60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b="1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Заключна частина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b="1" kern="0" dirty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077"/>
                  <a:ext cx="949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25616" name="Group 37"/>
              <p:cNvGrpSpPr>
                <a:grpSpLocks/>
              </p:cNvGrpSpPr>
              <p:nvPr/>
            </p:nvGrpSpPr>
            <p:grpSpPr bwMode="auto">
              <a:xfrm>
                <a:off x="949" y="2077"/>
                <a:ext cx="1827" cy="606"/>
                <a:chOff x="949" y="2077"/>
                <a:chExt cx="1827" cy="606"/>
              </a:xfrm>
            </p:grpSpPr>
            <p:sp>
              <p:nvSpPr>
                <p:cNvPr id="18" name="Rectangle 38"/>
                <p:cNvSpPr>
                  <a:spLocks noChangeArrowheads="1"/>
                </p:cNvSpPr>
                <p:nvPr/>
              </p:nvSpPr>
              <p:spPr bwMode="auto">
                <a:xfrm>
                  <a:off x="977" y="2077"/>
                  <a:ext cx="1771" cy="60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Економічний ефект від здійснення проекту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Охорона навколишнього середовища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uk-UA" altLang="x-none" sz="1600" kern="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Заключні положення</a:t>
                  </a:r>
                </a:p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uk-UA" altLang="x-none" sz="1600" kern="0" dirty="0">
                    <a:solidFill>
                      <a:srgbClr val="000000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9" name="Rectangle 39"/>
                <p:cNvSpPr>
                  <a:spLocks noChangeArrowheads="1"/>
                </p:cNvSpPr>
                <p:nvPr/>
              </p:nvSpPr>
              <p:spPr bwMode="auto">
                <a:xfrm>
                  <a:off x="949" y="2077"/>
                  <a:ext cx="1825" cy="606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ahoma" panose="020B0604030504040204" pitchFamily="34" charset="0"/>
                    </a:defRPr>
                  </a:lvl9pPr>
                </a:lstStyle>
                <a:p>
                  <a:pPr defTabSz="914400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x-none" altLang="x-none" kern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7" name="Rectangle 40"/>
            <p:cNvSpPr>
              <a:spLocks noChangeArrowheads="1"/>
            </p:cNvSpPr>
            <p:nvPr/>
          </p:nvSpPr>
          <p:spPr bwMode="auto">
            <a:xfrm>
              <a:off x="-3" y="-3"/>
              <a:ext cx="2782" cy="2689"/>
            </a:xfrm>
            <a:prstGeom prst="rect">
              <a:avLst/>
            </a:prstGeom>
            <a:noFill/>
            <a:ln w="11112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x-none" altLang="x-none" ker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ъект 2"/>
          <p:cNvSpPr>
            <a:spLocks noGrp="1" noChangeArrowheads="1"/>
          </p:cNvSpPr>
          <p:nvPr>
            <p:ph idx="1"/>
          </p:nvPr>
        </p:nvSpPr>
        <p:spPr>
          <a:xfrm>
            <a:off x="76200" y="457200"/>
            <a:ext cx="8915400" cy="640080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70000"/>
              </a:lnSpc>
              <a:spcAft>
                <a:spcPct val="0"/>
              </a:spcAft>
              <a:buNone/>
            </a:pPr>
            <a:r>
              <a:rPr lang="uk-UA" sz="4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ВИСНОВКИ</a:t>
            </a:r>
          </a:p>
          <a:p>
            <a:pPr algn="just">
              <a:lnSpc>
                <a:spcPct val="170000"/>
              </a:lnSpc>
              <a:spcAft>
                <a:spcPct val="0"/>
              </a:spcAft>
              <a:buFont typeface="Wingdings 3" pitchFamily="18" charset="2"/>
              <a:buChar char=""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Підприємцеві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що вирішив почати підготовку бізнес-плану, призначеного для одержання зовнішнього фінансування (для контактів з партнерами), необхідно чітко зрозуміти два таких важливих моменту: </a:t>
            </a:r>
          </a:p>
          <a:p>
            <a:pPr algn="just">
              <a:lnSpc>
                <a:spcPct val="170000"/>
              </a:lnSpc>
              <a:spcAft>
                <a:spcPct val="0"/>
              </a:spcAft>
              <a:buFont typeface="Wingdings 3" pitchFamily="18" charset="2"/>
              <a:buChar char="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розробка бізнес-плану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тривалий і трудомісткий процес, що вимагає зосередження зусиль усього персоналу компанії. Процес розробки професійно виконаного бізнес-плану займає багато часу й вимагає залучення, як правило, декількох кваліфікованих фахівців; </a:t>
            </a:r>
          </a:p>
          <a:p>
            <a:pPr algn="just">
              <a:lnSpc>
                <a:spcPct val="170000"/>
              </a:lnSpc>
              <a:spcAft>
                <a:spcPct val="0"/>
              </a:spcAft>
              <a:buFont typeface="Wingdings 3" pitchFamily="18" charset="2"/>
              <a:buChar char="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процес ухвалення рішення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(час із моменту подачі бізнес-плану на розгляд до прийняття кредитором або інвестором рішення) про фінансуванні проекту вимагає досить більших витрат часу. </a:t>
            </a:r>
          </a:p>
          <a:p>
            <a:pPr marL="0" indent="0" algn="just">
              <a:lnSpc>
                <a:spcPct val="170000"/>
              </a:lnSpc>
              <a:spcAft>
                <a:spcPct val="0"/>
              </a:spcAft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88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ВИСНОВКИ (продовження)</a:t>
            </a:r>
            <a:endParaRPr lang="uk-UA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spcAft>
                <a:spcPct val="0"/>
              </a:spcAft>
              <a:buNone/>
            </a:pP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Для підприємця існує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дві альтернативи при розробці бізнес-плану: розробити бізнес-план самотужки або залучити для виконання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бізнес-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плану консультантів-фахівців. </a:t>
            </a:r>
          </a:p>
          <a:p>
            <a:pPr marL="0" indent="0" algn="just">
              <a:lnSpc>
                <a:spcPct val="170000"/>
              </a:lnSpc>
              <a:spcAft>
                <a:spcPct val="0"/>
              </a:spcAft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У процесі ухвалення рішення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 цьому питанню підприємцеві необхідно враховувати, що для розробки конкурентоспроможного бізнес-плану його розроблювач повинен володіти повної й вичерпною інформацією про діяльність компанії, без цього бізнес-план не буде точно відображати стан справ, і наслідку реалізації проекту по такому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бізнес-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плані можуть бути катастрофічними для Вашої компанії.</a:t>
            </a:r>
          </a:p>
          <a:p>
            <a:endParaRPr lang="uk-UA" dirty="0"/>
          </a:p>
        </p:txBody>
      </p:sp>
      <p:sp>
        <p:nvSpPr>
          <p:cNvPr id="5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89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xmlns="" id="{3778BAD2-F3A7-4543-9F33-1661FB7892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7194" y="304800"/>
            <a:ext cx="83058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ru-RU" b="1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Призначення бізнес-плану</a:t>
            </a:r>
            <a:endParaRPr lang="en-US" altLang="ru-RU" b="1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412" name="AutoShape 3">
            <a:extLst>
              <a:ext uri="{FF2B5EF4-FFF2-40B4-BE49-F238E27FC236}">
                <a16:creationId xmlns:a16="http://schemas.microsoft.com/office/drawing/2014/main" xmlns="" id="{1B7089E9-C5BD-4A4D-8816-AF2FFB03B797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00300" y="2286002"/>
            <a:ext cx="4319588" cy="3019425"/>
          </a:xfrm>
          <a:prstGeom prst="upArrow">
            <a:avLst>
              <a:gd name="adj1" fmla="val 56944"/>
              <a:gd name="adj2" fmla="val 50782"/>
            </a:avLst>
          </a:prstGeom>
          <a:gradFill rotWithShape="1">
            <a:gsLst>
              <a:gs pos="0">
                <a:srgbClr val="BDBFB9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/>
          </a:p>
        </p:txBody>
      </p:sp>
      <p:sp>
        <p:nvSpPr>
          <p:cNvPr id="111620" name="AutoShape 4">
            <a:extLst>
              <a:ext uri="{FF2B5EF4-FFF2-40B4-BE49-F238E27FC236}">
                <a16:creationId xmlns:a16="http://schemas.microsoft.com/office/drawing/2014/main" xmlns="" id="{A80C285D-E8DD-4C8A-88F6-AB0A59394D50}"/>
              </a:ext>
            </a:extLst>
          </p:cNvPr>
          <p:cNvSpPr>
            <a:spLocks noChangeArrowheads="1"/>
          </p:cNvSpPr>
          <p:nvPr/>
        </p:nvSpPr>
        <p:spPr bwMode="gray">
          <a:xfrm>
            <a:off x="2400300" y="1600200"/>
            <a:ext cx="4343400" cy="609600"/>
          </a:xfrm>
          <a:prstGeom prst="roundRect">
            <a:avLst>
              <a:gd name="adj" fmla="val 50000"/>
            </a:avLst>
          </a:prstGeom>
          <a:solidFill>
            <a:schemeClr val="accent3">
              <a:lumMod val="75000"/>
            </a:schemeClr>
          </a:solidFill>
          <a:ln w="38100" algn="ctr">
            <a:solidFill>
              <a:srgbClr val="00B050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uk-UA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БІЗНЕС-ПЛАН</a:t>
            </a:r>
            <a:endParaRPr lang="en-US" b="1" dirty="0">
              <a:latin typeface="Arial" charset="0"/>
            </a:endParaRPr>
          </a:p>
        </p:txBody>
      </p:sp>
      <p:sp>
        <p:nvSpPr>
          <p:cNvPr id="111650" name="Text Box 34">
            <a:extLst>
              <a:ext uri="{FF2B5EF4-FFF2-40B4-BE49-F238E27FC236}">
                <a16:creationId xmlns:a16="http://schemas.microsoft.com/office/drawing/2014/main" xmlns="" id="{C68E67E9-443A-4F7E-A597-5F6F22B371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09800"/>
            <a:ext cx="314325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uk-UA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Розробка концепції бізнесу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Детальне відпрацювання стратегії</a:t>
            </a: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Попередження помилок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1652" name="Text Box 36">
            <a:extLst>
              <a:ext uri="{FF2B5EF4-FFF2-40B4-BE49-F238E27FC236}">
                <a16:creationId xmlns:a16="http://schemas.microsoft.com/office/drawing/2014/main" xmlns="" id="{6FF48D7F-A3CE-4792-9693-2D4326C7D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150" y="1981202"/>
            <a:ext cx="2914650" cy="454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60000"/>
              </a:lnSpc>
              <a:spcBef>
                <a:spcPct val="50000"/>
              </a:spcBef>
              <a:defRPr/>
            </a:pPr>
            <a:r>
              <a:rPr lang="uk-UA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</a:t>
            </a:r>
          </a:p>
          <a:p>
            <a:pPr algn="ctr" eaLnBrk="1" hangingPunct="1">
              <a:lnSpc>
                <a:spcPct val="160000"/>
              </a:lnSpc>
              <a:spcBef>
                <a:spcPct val="50000"/>
              </a:spcBef>
              <a:defRPr/>
            </a:pPr>
            <a:r>
              <a:rPr lang="uk-UA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Інструмент, що оцінює фактичні результати діяльності за певний період</a:t>
            </a:r>
            <a:endParaRPr lang="ru-RU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11654" name="Text Box 38">
            <a:extLst>
              <a:ext uri="{FF2B5EF4-FFF2-40B4-BE49-F238E27FC236}">
                <a16:creationId xmlns:a16="http://schemas.microsoft.com/office/drawing/2014/main" xmlns="" id="{EB19ADF1-AC7F-4D0E-A16F-E0B93A2C8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33602"/>
            <a:ext cx="2057400" cy="240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20000"/>
              </a:lnSpc>
              <a:spcBef>
                <a:spcPct val="50000"/>
              </a:spcBef>
              <a:defRPr/>
            </a:pPr>
            <a:r>
              <a:rPr lang="uk-UA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 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uk-UA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Засіб залучення коштів</a:t>
            </a:r>
            <a:endParaRPr lang="ru-RU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Номер слайда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924800" y="6356350"/>
            <a:ext cx="762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65E975D-6128-4AF9-AC0C-27CBADB840AD}" type="slidenum">
              <a:rPr lang="en-US" altLang="ru-RU">
                <a:solidFill>
                  <a:schemeClr val="accent1"/>
                </a:solidFill>
                <a:latin typeface="Trebuchet MS" pitchFamily="34" charset="0"/>
              </a:rPr>
              <a:pPr/>
              <a:t>9</a:t>
            </a:fld>
            <a:endParaRPr lang="en-US" altLang="ru-RU" dirty="0">
              <a:solidFill>
                <a:schemeClr val="accent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13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WordArt 3"/>
          <p:cNvSpPr>
            <a:spLocks noChangeArrowheads="1" noChangeShapeType="1" noTextEdit="1"/>
          </p:cNvSpPr>
          <p:nvPr/>
        </p:nvSpPr>
        <p:spPr bwMode="gray">
          <a:xfrm>
            <a:off x="1905000" y="3657600"/>
            <a:ext cx="5715000" cy="8572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uk-UA" sz="5400" kern="1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00B050"/>
                </a:solidFill>
                <a:effectLst>
                  <a:outerShdw dist="107763" dir="2700000" algn="ctr" rotWithShape="0">
                    <a:srgbClr val="C0C0C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Дякую за увагу!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4042</TotalTime>
  <Words>3777</Words>
  <Application>Microsoft Office PowerPoint</Application>
  <PresentationFormat>Экран (4:3)</PresentationFormat>
  <Paragraphs>698</Paragraphs>
  <Slides>90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90</vt:i4>
      </vt:variant>
    </vt:vector>
  </HeadingPairs>
  <TitlesOfParts>
    <vt:vector size="99" baseType="lpstr">
      <vt:lpstr>Calibri</vt:lpstr>
      <vt:lpstr>Arial</vt:lpstr>
      <vt:lpstr>Calibri Light</vt:lpstr>
      <vt:lpstr>Times New Roman</vt:lpstr>
      <vt:lpstr>Wingdings 3</vt:lpstr>
      <vt:lpstr>Wingdings</vt:lpstr>
      <vt:lpstr>Trebuchet MS</vt:lpstr>
      <vt:lpstr>Tahoma</vt:lpstr>
      <vt:lpstr>Поток</vt:lpstr>
      <vt:lpstr>Елемент екологічного  підприємництва -бізнес-планування </vt:lpstr>
      <vt:lpstr>Екологічне підприємництво </vt:lpstr>
      <vt:lpstr>Атрибути екологічного підприємництва</vt:lpstr>
      <vt:lpstr>Перспективи розвитку екологічного підприємництва в Україні</vt:lpstr>
      <vt:lpstr>Презентация PowerPoint</vt:lpstr>
      <vt:lpstr>Схема планування</vt:lpstr>
      <vt:lpstr>План</vt:lpstr>
      <vt:lpstr>Аспекти процесу планування</vt:lpstr>
      <vt:lpstr>Призначення бізнес-плану</vt:lpstr>
      <vt:lpstr>Бізнес-план</vt:lpstr>
      <vt:lpstr>Бізнес-план</vt:lpstr>
      <vt:lpstr>Мета використання бізнес-плану:</vt:lpstr>
      <vt:lpstr>Класифікація бізнес-планів</vt:lpstr>
      <vt:lpstr>Схема розробки бізнес-плану</vt:lpstr>
      <vt:lpstr>Етапи бізнес-планування</vt:lpstr>
      <vt:lpstr>2. Розробка бізнес-плану</vt:lpstr>
      <vt:lpstr>3. Презентація бізнес-плану</vt:lpstr>
      <vt:lpstr>Презентация PowerPoint</vt:lpstr>
      <vt:lpstr>Джерела інформації для розробки  бізнес-планів діяльності  </vt:lpstr>
      <vt:lpstr>Вимоги  до стилю написання бізнес-плану:   </vt:lpstr>
      <vt:lpstr>Презентация PowerPoint</vt:lpstr>
      <vt:lpstr>Презентация PowerPoint</vt:lpstr>
      <vt:lpstr>4)</vt:lpstr>
      <vt:lpstr>5)</vt:lpstr>
      <vt:lpstr>6)</vt:lpstr>
      <vt:lpstr>Зміст бізнес-плану</vt:lpstr>
      <vt:lpstr>Резюме  (короткий опис проекту)</vt:lpstr>
      <vt:lpstr> Зміст розділу - Резюме</vt:lpstr>
      <vt:lpstr>Опис підприємства</vt:lpstr>
      <vt:lpstr>Юридичний статус</vt:lpstr>
      <vt:lpstr>Мета і цілі</vt:lpstr>
      <vt:lpstr>Апарат управління та персонал</vt:lpstr>
      <vt:lpstr>Виробничі ресурси та інфраструктура</vt:lpstr>
      <vt:lpstr>Характеристика господарської діяльності</vt:lpstr>
      <vt:lpstr>Методи просування продукції/послуг на ринку</vt:lpstr>
      <vt:lpstr>Опис продукції та/або послуг</vt:lpstr>
      <vt:lpstr>Патенти, ліцензії, інші права власності та користування</vt:lpstr>
      <vt:lpstr>Фінансові результати господарської діяльності</vt:lpstr>
      <vt:lpstr>Опис ринку підприємства</vt:lpstr>
      <vt:lpstr>Опис продукції, що вироблятиметься/ послуги, що надаватиметься</vt:lpstr>
      <vt:lpstr>Аналіз ринку</vt:lpstr>
      <vt:lpstr>Сегментація ринку</vt:lpstr>
      <vt:lpstr>Принципи сегментації ринку</vt:lpstr>
      <vt:lpstr>Визначення потенційного обсягу ринку (попиту)</vt:lpstr>
      <vt:lpstr>Визначення місткості існуючого ринку даної продукції (пропозиції)</vt:lpstr>
      <vt:lpstr>Аналіз конкурентів</vt:lpstr>
      <vt:lpstr>Джерела отримання інформації про конкурентів</vt:lpstr>
      <vt:lpstr>Аналіз конкурентів</vt:lpstr>
      <vt:lpstr>SWOT- аналіз підприємства</vt:lpstr>
      <vt:lpstr>ПЛАН МАРКЕТИНГУ</vt:lpstr>
      <vt:lpstr>План маркетингу</vt:lpstr>
      <vt:lpstr>Цінова політика підприємства</vt:lpstr>
      <vt:lpstr>Методи ціноутворення</vt:lpstr>
      <vt:lpstr>Прогноз обсягів продажу</vt:lpstr>
      <vt:lpstr>Прогноз обсягів продажу</vt:lpstr>
      <vt:lpstr>Канали збуту продукції/послуги</vt:lpstr>
      <vt:lpstr>Просування продукції/послуги на ринок</vt:lpstr>
      <vt:lpstr>Реклама</vt:lpstr>
      <vt:lpstr>Пабліситі</vt:lpstr>
      <vt:lpstr>Співробітництво</vt:lpstr>
      <vt:lpstr>Презентация PowerPoint</vt:lpstr>
      <vt:lpstr>Бюджет на рекламу</vt:lpstr>
      <vt:lpstr>ВИРОБНИЧИЙ ПЛАН</vt:lpstr>
      <vt:lpstr>Виробничий план</vt:lpstr>
      <vt:lpstr>Календарний графік виконання робіт</vt:lpstr>
      <vt:lpstr>Сертифікати, ліцензії, дозволи</vt:lpstr>
      <vt:lpstr>Перспективи розвитку виробництва</vt:lpstr>
      <vt:lpstr>Управління та організація виробництва</vt:lpstr>
      <vt:lpstr>ФІНАНСОВИЙ ПЛАН</vt:lpstr>
      <vt:lpstr>Фінансовий план</vt:lpstr>
      <vt:lpstr>Визначення та обґрунтування потреби в фінансових ресурсах</vt:lpstr>
      <vt:lpstr>Прогноз звіту про доходи та витрати</vt:lpstr>
      <vt:lpstr>Заключна частина бізнес-плану</vt:lpstr>
      <vt:lpstr>ПРАВИЛО ТРЬОХ “П” БІЗНЕС-ПЛАНУ</vt:lpstr>
      <vt:lpstr>Класифікація бізнес-планів  за певними ознаками:</vt:lpstr>
      <vt:lpstr>Основні показниками якості інформації:</vt:lpstr>
      <vt:lpstr>Бізнес-план допоможе:</vt:lpstr>
      <vt:lpstr>Розробка бізнес-плану забезпечує вирішення таких завдань:</vt:lpstr>
      <vt:lpstr>Бізнес-планування</vt:lpstr>
      <vt:lpstr>Бізнес-план  </vt:lpstr>
      <vt:lpstr>Визначте для кого складається бізнес-план </vt:lpstr>
      <vt:lpstr>Основні вимоги до складання бізнес-планів</vt:lpstr>
      <vt:lpstr>Міжнародні стандарти бізнес-планування </vt:lpstr>
      <vt:lpstr>Стандарти бізнес-планів ЄБРР  </vt:lpstr>
      <vt:lpstr>Стандарти бізнес-планів UNIDO</vt:lpstr>
      <vt:lpstr>Відповідність розділів до структури бізнес-планів </vt:lpstr>
      <vt:lpstr>Відповідність розділів до структури бізнес-планів (продовження) </vt:lpstr>
      <vt:lpstr>Презентация PowerPoint</vt:lpstr>
      <vt:lpstr>ВИСНОВКИ (продовження)</vt:lpstr>
      <vt:lpstr>Презентация PowerPoint</vt:lpstr>
    </vt:vector>
  </TitlesOfParts>
  <Company>NAUU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на тему  БІЗНЕС-ПЛАНУВАННЯ  В ПІДПРИЄМНИЦТВІ</dc:title>
  <dc:creator>Natalia</dc:creator>
  <cp:lastModifiedBy>Natalia Тeliura</cp:lastModifiedBy>
  <cp:revision>60</cp:revision>
  <dcterms:created xsi:type="dcterms:W3CDTF">2007-04-05T15:56:01Z</dcterms:created>
  <dcterms:modified xsi:type="dcterms:W3CDTF">2020-11-14T09:30:58Z</dcterms:modified>
</cp:coreProperties>
</file>