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7" r:id="rId6"/>
    <p:sldId id="272" r:id="rId7"/>
    <p:sldId id="273" r:id="rId8"/>
    <p:sldId id="274" r:id="rId9"/>
    <p:sldId id="275" r:id="rId10"/>
    <p:sldId id="276" r:id="rId11"/>
    <p:sldId id="278" r:id="rId12"/>
    <p:sldId id="261" r:id="rId13"/>
    <p:sldId id="262" r:id="rId14"/>
    <p:sldId id="263" r:id="rId15"/>
    <p:sldId id="264" r:id="rId16"/>
    <p:sldId id="257" r:id="rId17"/>
    <p:sldId id="258" r:id="rId18"/>
    <p:sldId id="259" r:id="rId19"/>
    <p:sldId id="260" r:id="rId20"/>
    <p:sldId id="265" r:id="rId21"/>
    <p:sldId id="266" r:id="rId22"/>
    <p:sldId id="26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268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1CFCC-6F07-470C-9AB8-C6F478534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A39A50-7307-4935-9284-CB1D017EA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76DD81-DA81-43E8-9238-B9C56BF3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459FE-A8A6-46E4-88BC-3A39DD0A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BA6924-F13A-4C99-A528-8169F3C1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9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2CA1C-BB78-453D-846E-3CB78878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5D9E3-E513-498E-AFCA-20FE415A9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1A8A7-1064-46EB-AF24-7CCA33BE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CC6D3-B624-452E-A59F-86653FB1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BE716-E647-417B-BEBD-0ADD1B4D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0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149D82-FCF2-4040-BC31-51AD37B52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FB47F-F911-4A3A-94D7-2C5E6BEDE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66E6E-A7C9-4B07-AA62-A775D2E1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1826E-0BF9-4D00-9389-84C8D242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55994-EA67-469F-975A-F20C1056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1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171D6-0366-4B3D-B58D-ACAE4F19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48A78-11EA-472D-BFD6-0101A5CE6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724E77-A22C-4238-851C-57669035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41AB5-4C1A-43B4-BA5B-0ECAE942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3DB051-5B04-41F8-838E-E3F74499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1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8547F-313A-4B3F-BCE3-60719CA7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F734E3-1EA3-4558-AF38-083FD3EFD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A0531-7E3A-4DCC-966B-4A1497C6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29E896-B77E-4E8D-95FA-22F8ABFD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BE4D1-063E-4505-8C2A-AA7D18E2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A0DF3-1E14-427C-8324-85A9F3E1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A60417-A359-4DA6-9F4F-8F5EF4336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FC4D67-F567-4271-BAFF-FD258DD89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BFF50-8EDF-4BC2-8AEC-5E3F20E0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024377-5732-4F68-B457-29E61687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16CA1-39DF-4028-B77A-916C3BC6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8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05E66-AD36-4925-8151-8026F66A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DCCB7-9153-47BE-9CAB-9B37942E7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CFC968-80C2-4EE7-A334-2B3A1D8E0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6B7779-85C2-4C5A-8647-D11F8A3A8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5DDDE9-3E92-432E-8A03-A3AB00EE2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816B60-2955-4799-B2EE-B480E4A6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1ED234-4DA9-4ACF-938C-A1B7F46A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30F539-B40A-4D09-8145-9AEBC641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DA0E1-3746-43BE-B0FD-9C2FEB24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7DBC47-8D41-4D16-81E4-511224DF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78718D-31F3-4F0E-B6BB-894A9D2D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DFA0-DCF1-43D4-9C65-A5E82BF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9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8CD0F4-4DE7-4837-8042-E01725BB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D2D2DB-8535-477B-9FE3-C215BBC1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355B39-C96A-45C5-B6B2-6F3909DA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9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98AE9-C627-42DC-B26E-CEFF8897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EE691-7F87-4212-B8A2-5CEDF261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8BB066-E96F-4A92-9859-7A8067213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702A5-A2C5-4BA9-B023-88B58B75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5B963C-827A-4207-A7A1-0A6C415C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4EF330-DE17-451C-80C9-3A2FB8E7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1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C5FCE-65B2-40B8-A4E3-5035A351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BD2028-713D-4ED6-B7DA-A408C9D7A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FBA74A-38B8-46C1-A5D3-719413E74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F4CA0-2A8E-41D8-BE8B-41E70452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1411D-1C7E-42D9-AE84-EDD5B47B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713290-BA66-4716-BAB9-546DAEB0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3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D2F56-5D56-4832-AD5C-03CC5869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7B69A-6242-4D5A-B251-765B65CE9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D2E30-F552-4A01-87B8-E5733B3F7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E9EF-6826-4A2D-8ECD-93AC6DC14A3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D367F0-EA0E-4F68-A2F7-902BF1647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312C7-DA3D-496F-BF3B-63070208A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CE10-6EBA-4451-AD10-FEDB3B50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8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71BEC-768B-419A-B665-31DF93FA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b="1" dirty="0"/>
              <a:t>Фактори та закономірності еволюції</a:t>
            </a:r>
            <a:endParaRPr lang="ru-RU" sz="6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FEC93E-95DC-40E6-81BC-CB544703D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85" y="1660525"/>
            <a:ext cx="5384429" cy="47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0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DE157-DF0C-4EFF-AC89-E70D85C4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Міграції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83597E0-16F7-4375-965F-AD68647FA1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" y="1848296"/>
            <a:ext cx="5257309" cy="393790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D7C2F1B-6667-4307-8301-BBDE3B4384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в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endParaRPr lang="ru-RU" dirty="0"/>
          </a:p>
          <a:p>
            <a:r>
              <a:rPr lang="ru-RU" dirty="0"/>
              <a:t>Так, </a:t>
            </a:r>
            <a:r>
              <a:rPr lang="ru-RU" dirty="0" err="1"/>
              <a:t>риба-голка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моря </a:t>
            </a:r>
            <a:r>
              <a:rPr lang="ru-RU" dirty="0" err="1"/>
              <a:t>мігрувала</a:t>
            </a:r>
            <a:r>
              <a:rPr lang="ru-RU" dirty="0"/>
              <a:t> в р. </a:t>
            </a:r>
            <a:r>
              <a:rPr lang="ru-RU" dirty="0" err="1"/>
              <a:t>Дніпро</a:t>
            </a:r>
            <a:r>
              <a:rPr lang="ru-RU" dirty="0"/>
              <a:t>, а </a:t>
            </a:r>
            <a:r>
              <a:rPr lang="ru-RU" dirty="0" err="1"/>
              <a:t>звідти</a:t>
            </a:r>
            <a:r>
              <a:rPr lang="ru-RU" dirty="0"/>
              <a:t> по каналу </a:t>
            </a:r>
            <a:r>
              <a:rPr lang="ru-RU" dirty="0" err="1"/>
              <a:t>Дніпро</a:t>
            </a:r>
            <a:r>
              <a:rPr lang="ru-RU" dirty="0"/>
              <a:t> — </a:t>
            </a:r>
            <a:r>
              <a:rPr lang="ru-RU" dirty="0" err="1"/>
              <a:t>Донбас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в р. </a:t>
            </a:r>
            <a:r>
              <a:rPr lang="ru-RU" dirty="0" err="1"/>
              <a:t>Сіверський</a:t>
            </a:r>
            <a:r>
              <a:rPr lang="ru-RU" dirty="0"/>
              <a:t> </a:t>
            </a:r>
            <a:r>
              <a:rPr lang="ru-RU" dirty="0" err="1"/>
              <a:t>Донець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36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F64845-3A67-4D14-9956-F635D42F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5225"/>
            <a:ext cx="10515600" cy="823913"/>
          </a:xfrm>
        </p:spPr>
        <p:txBody>
          <a:bodyPr/>
          <a:lstStyle/>
          <a:p>
            <a:pPr algn="ctr"/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uk-UA" dirty="0" err="1"/>
              <a:t>доутворення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59A2269-6086-4CBB-9A7C-10E5047A3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1303"/>
            <a:ext cx="5157787" cy="522391"/>
          </a:xfrm>
        </p:spPr>
        <p:txBody>
          <a:bodyPr/>
          <a:lstStyle/>
          <a:p>
            <a:pPr algn="ctr"/>
            <a:r>
              <a:rPr lang="uk-UA" dirty="0" err="1"/>
              <a:t>Алопатричне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AE664E4-815D-474B-B8F8-F070F4BCA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6333"/>
            <a:ext cx="5183188" cy="522391"/>
          </a:xfrm>
        </p:spPr>
        <p:txBody>
          <a:bodyPr/>
          <a:lstStyle/>
          <a:p>
            <a:pPr algn="ctr"/>
            <a:r>
              <a:rPr lang="uk-UA" dirty="0" err="1"/>
              <a:t>Симпатричне</a:t>
            </a:r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3F31FA7-B886-42A6-B958-7C4A0E1E0F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51622"/>
          <a:stretch>
            <a:fillRect/>
          </a:stretch>
        </p:blipFill>
        <p:spPr>
          <a:xfrm>
            <a:off x="2393168" y="2505075"/>
            <a:ext cx="2051027" cy="3684588"/>
          </a:xfrm>
          <a:prstGeom prst="rect">
            <a:avLst/>
          </a:prstGeom>
          <a:noFill/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946B0DC-181A-4993-BC5B-93DFD887ADA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49860"/>
          <a:stretch>
            <a:fillRect/>
          </a:stretch>
        </p:blipFill>
        <p:spPr>
          <a:xfrm>
            <a:off x="7700929" y="2505075"/>
            <a:ext cx="2125729" cy="368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39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6628-F3AC-4485-BF54-CD0F38DA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Правило неповерненості еволюції</a:t>
            </a:r>
            <a:br>
              <a:rPr lang="uk-UA" b="1" dirty="0"/>
            </a:br>
            <a:r>
              <a:rPr lang="uk-UA" b="1" dirty="0"/>
              <a:t>(</a:t>
            </a:r>
            <a:r>
              <a:rPr lang="uk-UA" b="1" dirty="0" err="1"/>
              <a:t>Долло</a:t>
            </a:r>
            <a:r>
              <a:rPr lang="uk-UA" b="1" dirty="0"/>
              <a:t>, 1893)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FAAD72-9FF2-4AB8-84FB-673CC8C30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0669" y="2260281"/>
            <a:ext cx="3657600" cy="3416935"/>
          </a:xfrm>
        </p:spPr>
        <p:txBody>
          <a:bodyPr/>
          <a:lstStyle/>
          <a:p>
            <a:r>
              <a:rPr lang="ru-RU" dirty="0" err="1"/>
              <a:t>Еволю</a:t>
            </a:r>
            <a:r>
              <a:rPr lang="uk-UA" dirty="0" err="1"/>
              <a:t>ція</a:t>
            </a:r>
            <a:r>
              <a:rPr lang="uk-UA" dirty="0"/>
              <a:t> є неповерненим процесом і організм не може повернутися у той стан, який був властивий для його предків</a:t>
            </a:r>
            <a:endParaRPr lang="ru-RU" dirty="0"/>
          </a:p>
        </p:txBody>
      </p:sp>
      <p:pic>
        <p:nvPicPr>
          <p:cNvPr id="5" name="Содержимое 5" descr="дельфины.jpg">
            <a:extLst>
              <a:ext uri="{FF2B5EF4-FFF2-40B4-BE49-F238E27FC236}">
                <a16:creationId xmlns:a16="http://schemas.microsoft.com/office/drawing/2014/main" id="{C628E16A-ACF6-492F-8749-BEA420574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733" y="1690688"/>
            <a:ext cx="3420428" cy="4886326"/>
          </a:xfrm>
        </p:spPr>
      </p:pic>
    </p:spTree>
    <p:extLst>
      <p:ext uri="{BB962C8B-B14F-4D97-AF65-F5344CB8AC3E}">
        <p14:creationId xmlns:p14="http://schemas.microsoft.com/office/powerpoint/2010/main" val="220830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6628-F3AC-4485-BF54-CD0F38DA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Правило прогресуючої спеціалізації</a:t>
            </a:r>
            <a:br>
              <a:rPr lang="uk-UA" b="1" dirty="0"/>
            </a:br>
            <a:r>
              <a:rPr lang="uk-UA" b="1" dirty="0"/>
              <a:t>(Ш. </a:t>
            </a:r>
            <a:r>
              <a:rPr lang="uk-UA" b="1" dirty="0" err="1"/>
              <a:t>Депере</a:t>
            </a:r>
            <a:r>
              <a:rPr lang="uk-UA" b="1" dirty="0"/>
              <a:t>, 1876)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DD457D-A085-4F1C-8BF1-73CCCE49D0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1" y="1623624"/>
            <a:ext cx="3569260" cy="4350456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EC53B43-D118-4EBE-8065-1711E0AE98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Група, яка вступила на шлях спеціалізації, у подальшому буде йти по шляху все більшої спеціалізації</a:t>
            </a:r>
          </a:p>
          <a:p>
            <a:r>
              <a:rPr lang="uk-UA" dirty="0"/>
              <a:t>«від паразита може виникнути лише ще більш досконалий паразит»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72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6628-F3AC-4485-BF54-CD0F38DA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Правило походження від неспеціалізованих предків (Е. </a:t>
            </a:r>
            <a:r>
              <a:rPr lang="uk-UA" b="1" dirty="0" err="1"/>
              <a:t>Коп</a:t>
            </a:r>
            <a:r>
              <a:rPr lang="uk-UA" b="1" dirty="0"/>
              <a:t>, 1896)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FAAD72-9FF2-4AB8-84FB-673CC8C30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39732"/>
            <a:ext cx="3627120" cy="2472055"/>
          </a:xfrm>
        </p:spPr>
        <p:txBody>
          <a:bodyPr/>
          <a:lstStyle/>
          <a:p>
            <a:r>
              <a:rPr lang="uk-UA" dirty="0"/>
              <a:t>Зазвичай нові групи походять від порівняно неспеціалізованих форм</a:t>
            </a:r>
            <a:endParaRPr lang="ru-RU" dirty="0"/>
          </a:p>
        </p:txBody>
      </p:sp>
      <p:pic>
        <p:nvPicPr>
          <p:cNvPr id="5" name="Содержимое 5" descr="предок млекопитающих.jpg">
            <a:extLst>
              <a:ext uri="{FF2B5EF4-FFF2-40B4-BE49-F238E27FC236}">
                <a16:creationId xmlns:a16="http://schemas.microsoft.com/office/drawing/2014/main" id="{0242B6EC-48BF-4B22-B3B1-3FA3AE9413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2041" y="2121901"/>
            <a:ext cx="6806312" cy="4107716"/>
          </a:xfrm>
        </p:spPr>
      </p:pic>
    </p:spTree>
    <p:extLst>
      <p:ext uri="{BB962C8B-B14F-4D97-AF65-F5344CB8AC3E}">
        <p14:creationId xmlns:p14="http://schemas.microsoft.com/office/powerpoint/2010/main" val="307456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6628-F3AC-4485-BF54-CD0F38DA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Правило адаптивної радіації</a:t>
            </a:r>
            <a:br>
              <a:rPr lang="uk-UA" b="1" dirty="0"/>
            </a:br>
            <a:r>
              <a:rPr lang="uk-UA" b="1" dirty="0"/>
              <a:t>(Г. </a:t>
            </a:r>
            <a:r>
              <a:rPr lang="uk-UA" b="1" dirty="0" err="1"/>
              <a:t>Осборн</a:t>
            </a:r>
            <a:r>
              <a:rPr lang="uk-UA" b="1" dirty="0"/>
              <a:t>, 1902)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C53B43-D118-4EBE-8065-1711E0AE9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7058" y="2343785"/>
            <a:ext cx="4586742" cy="3112135"/>
          </a:xfrm>
        </p:spPr>
        <p:txBody>
          <a:bodyPr/>
          <a:lstStyle/>
          <a:p>
            <a:r>
              <a:rPr lang="uk-UA" dirty="0"/>
              <a:t>Філогенез будь-якої групи супроводжується поділом цієї групи на кілька філогенетичних ліній, які розходяться в різних адаптивних напрямах від якогось середнього стану</a:t>
            </a:r>
            <a:endParaRPr lang="ru-RU" dirty="0"/>
          </a:p>
        </p:txBody>
      </p:sp>
      <p:pic>
        <p:nvPicPr>
          <p:cNvPr id="5" name="Содержимое 5" descr="дивергенция.jpg">
            <a:extLst>
              <a:ext uri="{FF2B5EF4-FFF2-40B4-BE49-F238E27FC236}">
                <a16:creationId xmlns:a16="http://schemas.microsoft.com/office/drawing/2014/main" id="{B1721090-18EC-4C0E-9FB5-2DE6F6BBDD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18" y="1825624"/>
            <a:ext cx="4586742" cy="46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819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57E7F-FA13-4268-BF5A-26249F5A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Каналізація відбору</a:t>
            </a:r>
            <a:endParaRPr lang="ru-RU" b="1" dirty="0"/>
          </a:p>
        </p:txBody>
      </p:sp>
      <p:pic>
        <p:nvPicPr>
          <p:cNvPr id="5" name="Picture 2" descr="Эпигенетический ландшафт Уоддингтона">
            <a:extLst>
              <a:ext uri="{FF2B5EF4-FFF2-40B4-BE49-F238E27FC236}">
                <a16:creationId xmlns:a16="http://schemas.microsoft.com/office/drawing/2014/main" id="{9AFEF2DA-0F96-4C6A-9570-A26ED03184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61" y="1965960"/>
            <a:ext cx="9355015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2064955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6628-F3AC-4485-BF54-CD0F38DA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Дивергенція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E39FCF9-04B0-478A-BB9E-C4984B2907D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755" t="32675" r="3031" b="16983"/>
          <a:stretch/>
        </p:blipFill>
        <p:spPr bwMode="auto">
          <a:xfrm>
            <a:off x="426720" y="1859280"/>
            <a:ext cx="11475720" cy="3931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820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6628-F3AC-4485-BF54-CD0F38DA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Конвергенція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6D81B8-7618-4CF4-AA5A-F1154C55C47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5593" t="16956" r="11377" b="38534"/>
          <a:stretch/>
        </p:blipFill>
        <p:spPr bwMode="auto">
          <a:xfrm>
            <a:off x="441960" y="1889760"/>
            <a:ext cx="11277600" cy="4130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854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6628-F3AC-4485-BF54-CD0F38DA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Паралелізм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E7F4B5-CC68-47E9-813F-04DFA05C6EC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582" t="25963" r="7122" b="21575"/>
          <a:stretch/>
        </p:blipFill>
        <p:spPr bwMode="auto">
          <a:xfrm>
            <a:off x="304800" y="1844040"/>
            <a:ext cx="11490960" cy="3874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286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A73C7-0D79-48E8-ACAB-3360C510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Еволюційні фактори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3E450-139A-48E8-9D15-8C779D4E61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Еволюційні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та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генофонд </a:t>
            </a:r>
            <a:r>
              <a:rPr lang="ru-RU" dirty="0" err="1"/>
              <a:t>популяції</a:t>
            </a:r>
            <a:r>
              <a:rPr lang="ru-RU" dirty="0"/>
              <a:t>. </a:t>
            </a:r>
          </a:p>
          <a:p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генофонді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часом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накопичуватися</a:t>
            </a:r>
            <a:r>
              <a:rPr lang="ru-RU" dirty="0"/>
              <a:t>, й </a:t>
            </a:r>
            <a:r>
              <a:rPr lang="ru-RU" dirty="0" err="1"/>
              <a:t>особини</a:t>
            </a:r>
            <a:r>
              <a:rPr lang="ru-RU" dirty="0"/>
              <a:t> в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предків</a:t>
            </a:r>
            <a:r>
              <a:rPr lang="ru-RU" dirty="0"/>
              <a:t>. </a:t>
            </a: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24BFA3B3-51E7-4CC2-A513-2DDC5F5752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8" y="1690688"/>
            <a:ext cx="4556374" cy="4351338"/>
          </a:xfrm>
        </p:spPr>
      </p:pic>
    </p:spTree>
    <p:extLst>
      <p:ext uri="{BB962C8B-B14F-4D97-AF65-F5344CB8AC3E}">
        <p14:creationId xmlns:p14="http://schemas.microsoft.com/office/powerpoint/2010/main" val="206547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6628-F3AC-4485-BF54-CD0F38DA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Зміна головної функції органу</a:t>
            </a:r>
            <a:endParaRPr lang="ru-RU" b="1" dirty="0"/>
          </a:p>
        </p:txBody>
      </p:sp>
      <p:pic>
        <p:nvPicPr>
          <p:cNvPr id="5" name="Содержимое 7" descr="усиление главной функции.jpg">
            <a:extLst>
              <a:ext uri="{FF2B5EF4-FFF2-40B4-BE49-F238E27FC236}">
                <a16:creationId xmlns:a16="http://schemas.microsoft.com/office/drawing/2014/main" id="{AA090D6F-EE90-4949-9FC3-343CD99ECD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2443" y="1690687"/>
            <a:ext cx="4707363" cy="4734417"/>
          </a:xfrm>
        </p:spPr>
      </p:pic>
      <p:pic>
        <p:nvPicPr>
          <p:cNvPr id="6" name="Содержимое 7" descr="digit_loss_2_1060.gif">
            <a:extLst>
              <a:ext uri="{FF2B5EF4-FFF2-40B4-BE49-F238E27FC236}">
                <a16:creationId xmlns:a16="http://schemas.microsoft.com/office/drawing/2014/main" id="{6B837240-DBCE-4F0C-8523-AA619B05DF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0840" y="1505584"/>
            <a:ext cx="4205397" cy="4919521"/>
          </a:xfrm>
        </p:spPr>
      </p:pic>
    </p:spTree>
    <p:extLst>
      <p:ext uri="{BB962C8B-B14F-4D97-AF65-F5344CB8AC3E}">
        <p14:creationId xmlns:p14="http://schemas.microsoft.com/office/powerpoint/2010/main" val="175113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6628-F3AC-4485-BF54-CD0F38DA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Полімеризація та </a:t>
            </a:r>
            <a:r>
              <a:rPr lang="uk-UA" b="1" dirty="0" err="1"/>
              <a:t>олігомеризація</a:t>
            </a:r>
            <a:endParaRPr lang="ru-RU" b="1" dirty="0"/>
          </a:p>
        </p:txBody>
      </p:sp>
      <p:pic>
        <p:nvPicPr>
          <p:cNvPr id="5" name="Содержимое 8" descr="многоножка.jpg">
            <a:extLst>
              <a:ext uri="{FF2B5EF4-FFF2-40B4-BE49-F238E27FC236}">
                <a16:creationId xmlns:a16="http://schemas.microsoft.com/office/drawing/2014/main" id="{C8D62DF4-17A2-49D7-AAE6-9DBF1E1367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65780"/>
            <a:ext cx="5030390" cy="4024312"/>
          </a:xfrm>
        </p:spPr>
      </p:pic>
      <p:pic>
        <p:nvPicPr>
          <p:cNvPr id="6" name="Содержимое 9" descr="олигомеризация.gif">
            <a:extLst>
              <a:ext uri="{FF2B5EF4-FFF2-40B4-BE49-F238E27FC236}">
                <a16:creationId xmlns:a16="http://schemas.microsoft.com/office/drawing/2014/main" id="{7D36AF5A-7D0E-4790-8A18-826A358E21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5121" y="1690688"/>
            <a:ext cx="4218840" cy="4574497"/>
          </a:xfrm>
        </p:spPr>
      </p:pic>
    </p:spTree>
    <p:extLst>
      <p:ext uri="{BB962C8B-B14F-4D97-AF65-F5344CB8AC3E}">
        <p14:creationId xmlns:p14="http://schemas.microsoft.com/office/powerpoint/2010/main" val="2321776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6628-F3AC-4485-BF54-CD0F38DA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Заміщення органів та функцій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213D7C2-269D-4945-979F-7DF1E7F63C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73" y="2026920"/>
            <a:ext cx="5181600" cy="3890185"/>
          </a:xfrm>
        </p:spPr>
      </p:pic>
      <p:pic>
        <p:nvPicPr>
          <p:cNvPr id="5" name="Содержимое 5" descr="панцирь черепахи.jpg">
            <a:extLst>
              <a:ext uri="{FF2B5EF4-FFF2-40B4-BE49-F238E27FC236}">
                <a16:creationId xmlns:a16="http://schemas.microsoft.com/office/drawing/2014/main" id="{DE13C47E-0ECD-44B1-BCE0-C99008EEF7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627" y="2026920"/>
            <a:ext cx="5964950" cy="3890185"/>
          </a:xfrm>
        </p:spPr>
      </p:pic>
    </p:spTree>
    <p:extLst>
      <p:ext uri="{BB962C8B-B14F-4D97-AF65-F5344CB8AC3E}">
        <p14:creationId xmlns:p14="http://schemas.microsoft.com/office/powerpoint/2010/main" val="441878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6E964-B9D2-4A67-83A4-1600A17A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/>
              <a:t>Основні етапи еволюції організмів</a:t>
            </a:r>
            <a:endParaRPr lang="ru-RU" sz="5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9506F3-ACCD-477D-A88A-894C36D7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42" y="1825625"/>
            <a:ext cx="4917316" cy="4351338"/>
          </a:xfrm>
        </p:spPr>
      </p:pic>
    </p:spTree>
    <p:extLst>
      <p:ext uri="{BB962C8B-B14F-4D97-AF65-F5344CB8AC3E}">
        <p14:creationId xmlns:p14="http://schemas.microsoft.com/office/powerpoint/2010/main" val="1972881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64DD2-77B3-4960-9483-ADB9C04B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</a:t>
            </a:r>
            <a:r>
              <a:rPr lang="uk-UA" dirty="0"/>
              <a:t>С</a:t>
            </a:r>
            <a:r>
              <a:rPr lang="en-US" dirty="0"/>
              <a:t>A</a:t>
            </a:r>
            <a:r>
              <a:rPr lang="uk-UA" dirty="0"/>
              <a:t> – останній універсальний спільний предок клітинних організмів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1F6FE-DC15-4EAB-B929-3BDE157778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Скорочення від 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i="1" dirty="0"/>
              <a:t>last universal common ancestor</a:t>
            </a:r>
            <a:endParaRPr lang="uk-UA" i="1" dirty="0"/>
          </a:p>
          <a:p>
            <a:r>
              <a:rPr lang="uk-UA" dirty="0"/>
              <a:t>Час існування – 3,6 – 4,1 млрд років тому</a:t>
            </a:r>
          </a:p>
          <a:p>
            <a:r>
              <a:rPr lang="uk-UA" dirty="0"/>
              <a:t>Мав механізми транскрипції і трансляції та клітинну мембрану</a:t>
            </a:r>
          </a:p>
          <a:p>
            <a:r>
              <a:rPr lang="uk-UA" dirty="0"/>
              <a:t>Можливо жив у високотемпературній воді джерел на дні океану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B8F15E-A931-4D91-900C-9B4A31D583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3692"/>
            <a:ext cx="5753218" cy="3652323"/>
          </a:xfrm>
        </p:spPr>
      </p:pic>
    </p:spTree>
    <p:extLst>
      <p:ext uri="{BB962C8B-B14F-4D97-AF65-F5344CB8AC3E}">
        <p14:creationId xmlns:p14="http://schemas.microsoft.com/office/powerpoint/2010/main" val="11994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5699E-BE01-4BFE-99FB-9A72F2E4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Основні лінії еволюції прокаріот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DE66002-37D3-4FB9-9BEA-4723FBBD67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6" y="2570982"/>
            <a:ext cx="5181600" cy="25908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C9CC258-1383-46AA-ABCC-4D038F48FB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Основа адаптацій – зміни біохімічних процесів.</a:t>
            </a:r>
          </a:p>
          <a:p>
            <a:r>
              <a:rPr lang="uk-UA" dirty="0"/>
              <a:t>Морфологічні адаптації менш виражені. У бактерій одна з найважливіших адаптацій – слизова капсула</a:t>
            </a:r>
          </a:p>
          <a:p>
            <a:r>
              <a:rPr lang="uk-UA" dirty="0"/>
              <a:t>Широке використання горизонтального перенесення генів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201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A5E59-E1D0-4C38-A5B7-1BD2D3C3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225"/>
            <a:ext cx="10515600" cy="946219"/>
          </a:xfrm>
        </p:spPr>
        <p:txBody>
          <a:bodyPr/>
          <a:lstStyle/>
          <a:p>
            <a:pPr algn="ctr"/>
            <a:r>
              <a:rPr lang="uk-UA" dirty="0"/>
              <a:t>Виникнення еукаріотичних організмів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3E3E-7F3F-4746-A9F5-1AA47C9C9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4653668"/>
            <a:ext cx="10515600" cy="1702161"/>
          </a:xfrm>
        </p:spPr>
        <p:txBody>
          <a:bodyPr>
            <a:normAutofit fontScale="92500"/>
          </a:bodyPr>
          <a:lstStyle/>
          <a:p>
            <a:r>
              <a:rPr lang="uk-UA" dirty="0"/>
              <a:t>Орієнтовний час виникнення – 2,1 млрд років тому (можливо 2,4 млрд)</a:t>
            </a:r>
          </a:p>
          <a:p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предстаника</a:t>
            </a:r>
            <a:r>
              <a:rPr lang="ru-RU" dirty="0"/>
              <a:t> </a:t>
            </a:r>
            <a:r>
              <a:rPr lang="ru-RU" dirty="0" err="1"/>
              <a:t>хеймдальархей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ендосимбіозу</a:t>
            </a:r>
            <a:r>
              <a:rPr lang="ru-RU" dirty="0"/>
              <a:t> з </a:t>
            </a:r>
            <a:r>
              <a:rPr lang="el-GR" dirty="0"/>
              <a:t>α</a:t>
            </a:r>
            <a:r>
              <a:rPr lang="uk-UA" dirty="0"/>
              <a:t>-</a:t>
            </a:r>
            <a:r>
              <a:rPr lang="uk-UA" dirty="0" err="1"/>
              <a:t>протеобактерією</a:t>
            </a:r>
            <a:r>
              <a:rPr lang="uk-UA" dirty="0"/>
              <a:t> та горизонтального перенесення генів від інших бактерій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3B65242-95A7-48BB-BE9E-7AA59E8BC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92" y="1456561"/>
            <a:ext cx="9734216" cy="2861678"/>
          </a:xfrm>
        </p:spPr>
      </p:pic>
    </p:spTree>
    <p:extLst>
      <p:ext uri="{BB962C8B-B14F-4D97-AF65-F5344CB8AC3E}">
        <p14:creationId xmlns:p14="http://schemas.microsoft.com/office/powerpoint/2010/main" val="3386983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Виникнення </a:t>
            </a:r>
            <a:r>
              <a:rPr lang="uk-UA" dirty="0" err="1"/>
              <a:t>багатоклітинності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7F9AB-3A02-4C4F-8028-E034F7C181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Дві основні теорії походження – </a:t>
            </a:r>
            <a:r>
              <a:rPr lang="uk-UA" dirty="0" err="1"/>
              <a:t>гастреї</a:t>
            </a:r>
            <a:r>
              <a:rPr lang="uk-UA" dirty="0"/>
              <a:t> (</a:t>
            </a:r>
            <a:r>
              <a:rPr lang="uk-UA" dirty="0" err="1"/>
              <a:t>Геккеля</a:t>
            </a:r>
            <a:r>
              <a:rPr lang="uk-UA" dirty="0"/>
              <a:t>) та </a:t>
            </a:r>
            <a:r>
              <a:rPr lang="uk-UA" dirty="0" err="1"/>
              <a:t>фагоцители</a:t>
            </a:r>
            <a:r>
              <a:rPr lang="uk-UA" dirty="0"/>
              <a:t> (</a:t>
            </a:r>
            <a:r>
              <a:rPr lang="uk-UA" dirty="0" err="1"/>
              <a:t>Мечнікова</a:t>
            </a:r>
            <a:r>
              <a:rPr lang="uk-UA" dirty="0"/>
              <a:t>)</a:t>
            </a:r>
          </a:p>
          <a:p>
            <a:r>
              <a:rPr lang="uk-UA" dirty="0"/>
              <a:t>Перша багатоклітинна біота – </a:t>
            </a:r>
            <a:r>
              <a:rPr lang="uk-UA" dirty="0" err="1"/>
              <a:t>франсвільська</a:t>
            </a:r>
            <a:r>
              <a:rPr lang="uk-UA" dirty="0"/>
              <a:t>  (2,1 млрд років тому, Габон, Африка)</a:t>
            </a:r>
          </a:p>
          <a:p>
            <a:r>
              <a:rPr lang="uk-UA" dirty="0"/>
              <a:t>Розмір організмів до 12 см</a:t>
            </a:r>
          </a:p>
          <a:p>
            <a:r>
              <a:rPr lang="uk-UA" dirty="0"/>
              <a:t>Організми мали вигляд сплощених дисків  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758B39-B2E0-4238-8E37-1890676917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57" y="1825625"/>
            <a:ext cx="2882485" cy="4351338"/>
          </a:xfrm>
        </p:spPr>
      </p:pic>
    </p:spTree>
    <p:extLst>
      <p:ext uri="{BB962C8B-B14F-4D97-AF65-F5344CB8AC3E}">
        <p14:creationId xmlns:p14="http://schemas.microsoft.com/office/powerpoint/2010/main" val="2330396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Вендобіонти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F7235C7-02AD-43D2-9602-4C53A63517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6" y="1825625"/>
            <a:ext cx="2934045" cy="435133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3D57495-9FC1-4DED-BF2F-9FD471D113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Існувала 600 – 542 млн років тому</a:t>
            </a:r>
          </a:p>
          <a:p>
            <a:r>
              <a:rPr lang="uk-UA" dirty="0"/>
              <a:t>Виникла після закінчення </a:t>
            </a:r>
            <a:r>
              <a:rPr lang="uk-UA" dirty="0" err="1"/>
              <a:t>кріогенію</a:t>
            </a:r>
            <a:endParaRPr lang="uk-UA" dirty="0"/>
          </a:p>
          <a:p>
            <a:r>
              <a:rPr lang="uk-UA" dirty="0"/>
              <a:t>Розміри особин – від кількох мм до метрів (деякі мали вигляд надувних </a:t>
            </a:r>
            <a:r>
              <a:rPr lang="uk-UA" dirty="0" err="1"/>
              <a:t>матрасів</a:t>
            </a:r>
            <a:r>
              <a:rPr lang="uk-UA" dirty="0"/>
              <a:t>)</a:t>
            </a:r>
          </a:p>
          <a:p>
            <a:r>
              <a:rPr lang="uk-UA" dirty="0"/>
              <a:t>Наявні різні типи симетрії. Поширеною була зсунута симетрія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632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Кембрійський вибух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7F9AB-3A02-4C4F-8028-E034F7C181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Відбувся приблизно 540 млн років тому.</a:t>
            </a:r>
          </a:p>
          <a:p>
            <a:r>
              <a:rPr lang="ru-RU" dirty="0" err="1"/>
              <a:t>Можливі</a:t>
            </a:r>
            <a:r>
              <a:rPr lang="ru-RU" dirty="0"/>
              <a:t> причини:</a:t>
            </a:r>
          </a:p>
          <a:p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рівню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.</a:t>
            </a:r>
          </a:p>
          <a:p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йонів</a:t>
            </a:r>
            <a:r>
              <a:rPr lang="ru-RU" dirty="0"/>
              <a:t> </a:t>
            </a:r>
            <a:r>
              <a:rPr lang="ru-RU" dirty="0" err="1"/>
              <a:t>Кальцію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  <a:p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онтогенетичного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r>
              <a:rPr lang="ru-RU" dirty="0" err="1"/>
              <a:t>Екологічна</a:t>
            </a:r>
            <a:r>
              <a:rPr lang="ru-RU" dirty="0"/>
              <a:t> «гонка </a:t>
            </a:r>
            <a:r>
              <a:rPr lang="ru-RU" dirty="0" err="1"/>
              <a:t>озброєнь</a:t>
            </a:r>
            <a:r>
              <a:rPr lang="ru-RU" dirty="0"/>
              <a:t>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F056B68-D127-4754-86E7-EA8EA5A3E7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54" y="2224370"/>
            <a:ext cx="5181600" cy="3254044"/>
          </a:xfrm>
        </p:spPr>
      </p:pic>
    </p:spTree>
    <p:extLst>
      <p:ext uri="{BB962C8B-B14F-4D97-AF65-F5344CB8AC3E}">
        <p14:creationId xmlns:p14="http://schemas.microsoft.com/office/powerpoint/2010/main" val="182792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5C45B-AC01-418B-8C0D-192E9230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Основні еволюційні фактори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73208-525B-4E7F-A7CF-9E6C70232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5613" y="1878351"/>
            <a:ext cx="4668187" cy="3510873"/>
          </a:xfrm>
        </p:spPr>
        <p:txBody>
          <a:bodyPr/>
          <a:lstStyle/>
          <a:p>
            <a:r>
              <a:rPr lang="uk-UA" dirty="0"/>
              <a:t>Мутації</a:t>
            </a:r>
          </a:p>
          <a:p>
            <a:r>
              <a:rPr lang="uk-UA" dirty="0"/>
              <a:t>Популяційні хвилі</a:t>
            </a:r>
          </a:p>
          <a:p>
            <a:r>
              <a:rPr lang="uk-UA" dirty="0"/>
              <a:t>Ізоляція</a:t>
            </a:r>
          </a:p>
          <a:p>
            <a:r>
              <a:rPr lang="uk-UA" dirty="0"/>
              <a:t>Дрейф генів</a:t>
            </a:r>
          </a:p>
          <a:p>
            <a:r>
              <a:rPr lang="uk-UA" dirty="0"/>
              <a:t>Міграція</a:t>
            </a:r>
          </a:p>
          <a:p>
            <a:r>
              <a:rPr lang="uk-UA" dirty="0"/>
              <a:t>Природний добір</a:t>
            </a:r>
            <a:endParaRPr lang="ru-RU" dirty="0"/>
          </a:p>
        </p:txBody>
      </p:sp>
      <p:pic>
        <p:nvPicPr>
          <p:cNvPr id="5" name="Содержимое 5" descr="52230_html_3bb2e8d0.jpg">
            <a:extLst>
              <a:ext uri="{FF2B5EF4-FFF2-40B4-BE49-F238E27FC236}">
                <a16:creationId xmlns:a16="http://schemas.microsoft.com/office/drawing/2014/main" id="{AB0BCD98-4421-4D71-8A96-542AF150DC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0688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963097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Опанування водних </a:t>
            </a:r>
            <a:r>
              <a:rPr lang="uk-UA" dirty="0" err="1"/>
              <a:t>біомів</a:t>
            </a:r>
            <a:r>
              <a:rPr lang="uk-UA" dirty="0"/>
              <a:t> тваринами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AAD5C70-C6D1-4AA1-89FD-DE044AFE16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5" y="1953263"/>
            <a:ext cx="5181600" cy="38862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3D57495-9FC1-4DED-BF2F-9FD471D11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45857"/>
            <a:ext cx="5181600" cy="3301011"/>
          </a:xfrm>
        </p:spPr>
        <p:txBody>
          <a:bodyPr/>
          <a:lstStyle/>
          <a:p>
            <a:r>
              <a:rPr lang="uk-UA" dirty="0"/>
              <a:t>Після кембрію спостерігається поширення нових груп живих організмів по всіх можливих водних екосистемах.</a:t>
            </a:r>
          </a:p>
          <a:p>
            <a:r>
              <a:rPr lang="uk-UA" dirty="0"/>
              <a:t>Виникають всі основні типи сучасних тварин і основна частина сучасних класів.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505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Вихід на суходіл. Гриби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7F9AB-3A02-4C4F-8028-E034F7C18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675" y="1825624"/>
            <a:ext cx="7405141" cy="4656391"/>
          </a:xfrm>
        </p:spPr>
        <p:txBody>
          <a:bodyPr>
            <a:normAutofit/>
          </a:bodyPr>
          <a:lstStyle/>
          <a:p>
            <a:r>
              <a:rPr lang="uk-UA" dirty="0"/>
              <a:t>Вихід на суходіл у першій половині палеозойською ери здійснюють всі основні систематичні групи організмів.</a:t>
            </a:r>
          </a:p>
          <a:p>
            <a:r>
              <a:rPr lang="uk-UA" dirty="0"/>
              <a:t>Значною мірою це пов’язано з формуванням озонового шару в атмосфері.</a:t>
            </a:r>
          </a:p>
          <a:p>
            <a:r>
              <a:rPr lang="uk-UA" dirty="0"/>
              <a:t>Серед грибів найбільш помітними представниками перших наземних форм були </a:t>
            </a:r>
            <a:r>
              <a:rPr lang="en-US" dirty="0" err="1"/>
              <a:t>Prototaxites</a:t>
            </a:r>
            <a:r>
              <a:rPr lang="uk-UA" dirty="0"/>
              <a:t> (430 – 360 млн років тому).</a:t>
            </a:r>
          </a:p>
          <a:p>
            <a:r>
              <a:rPr lang="uk-UA" dirty="0"/>
              <a:t>Висота до 8,8 м, діаметр – до 1,37 м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E87B8DA-25E4-483B-82D8-349272AA1F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35" y="1582506"/>
            <a:ext cx="3656351" cy="4899510"/>
          </a:xfrm>
        </p:spPr>
      </p:pic>
    </p:spTree>
    <p:extLst>
      <p:ext uri="{BB962C8B-B14F-4D97-AF65-F5344CB8AC3E}">
        <p14:creationId xmlns:p14="http://schemas.microsoft.com/office/powerpoint/2010/main" val="4169079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Вихід на суходіл. </a:t>
            </a:r>
            <a:r>
              <a:rPr lang="uk-UA" dirty="0" err="1"/>
              <a:t>Ембріофіти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D57495-9FC1-4DED-BF2F-9FD471D113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Мав місце в </a:t>
            </a:r>
            <a:r>
              <a:rPr lang="uk-UA" dirty="0" err="1"/>
              <a:t>сілурійському</a:t>
            </a:r>
            <a:r>
              <a:rPr lang="uk-UA" dirty="0"/>
              <a:t> періоді (430 млн років тому).</a:t>
            </a:r>
          </a:p>
          <a:p>
            <a:r>
              <a:rPr lang="uk-UA" dirty="0"/>
              <a:t>Велике значення для нього міг мати горизонтальний обмін генами з ґрунтовими бактеріями.</a:t>
            </a:r>
          </a:p>
          <a:p>
            <a:r>
              <a:rPr lang="uk-UA" dirty="0"/>
              <a:t>Скоріш за все формування багатоклітинних </a:t>
            </a:r>
            <a:r>
              <a:rPr lang="uk-UA" dirty="0" err="1"/>
              <a:t>ембріофітів</a:t>
            </a:r>
            <a:r>
              <a:rPr lang="uk-UA" dirty="0"/>
              <a:t> відбувалося на суходолі з одноклітинних форм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96AFCA3-A404-4278-848B-ECB8F5F7C114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5874" t="22814" r="36664" b="12167"/>
          <a:stretch/>
        </p:blipFill>
        <p:spPr bwMode="auto">
          <a:xfrm>
            <a:off x="254833" y="1825626"/>
            <a:ext cx="5764967" cy="4545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0840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Вихід тварин на суходіл. Членистоногі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7F9AB-3A02-4C4F-8028-E034F7C18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5527"/>
            <a:ext cx="5181600" cy="3420932"/>
          </a:xfrm>
        </p:spPr>
        <p:txBody>
          <a:bodyPr/>
          <a:lstStyle/>
          <a:p>
            <a:r>
              <a:rPr lang="uk-UA" dirty="0"/>
              <a:t>Відбувався протягом </a:t>
            </a:r>
            <a:r>
              <a:rPr lang="uk-UA" dirty="0" err="1"/>
              <a:t>ордовіка-сілуру</a:t>
            </a:r>
            <a:r>
              <a:rPr lang="uk-UA" dirty="0"/>
              <a:t>.</a:t>
            </a:r>
          </a:p>
          <a:p>
            <a:r>
              <a:rPr lang="uk-UA" dirty="0"/>
              <a:t>Найбільш ранній, повністю пристосований до життя на суходолі представник членистоногих, багатоніжка </a:t>
            </a:r>
            <a:r>
              <a:rPr lang="en-US" i="1" dirty="0" err="1"/>
              <a:t>Pneumodesmus</a:t>
            </a:r>
            <a:r>
              <a:rPr lang="en-US" b="1" i="1" dirty="0"/>
              <a:t> </a:t>
            </a:r>
            <a:r>
              <a:rPr lang="uk-UA" dirty="0"/>
              <a:t>(428 млн років тому)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2AA755-0999-4D2A-B35D-149AA902B3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05" y="2608289"/>
            <a:ext cx="5414358" cy="2473377"/>
          </a:xfrm>
        </p:spPr>
      </p:pic>
    </p:spTree>
    <p:extLst>
      <p:ext uri="{BB962C8B-B14F-4D97-AF65-F5344CB8AC3E}">
        <p14:creationId xmlns:p14="http://schemas.microsoft.com/office/powerpoint/2010/main" val="3560792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Вихід тварин на суходіл. Хребетні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02C53C-B979-4F93-8336-54AA44BB47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6" y="2265264"/>
            <a:ext cx="5181600" cy="299237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3D57495-9FC1-4DED-BF2F-9FD471D113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Здійснювався </a:t>
            </a:r>
            <a:r>
              <a:rPr lang="uk-UA" dirty="0" err="1"/>
              <a:t>тетраподоморфами</a:t>
            </a:r>
            <a:r>
              <a:rPr lang="uk-UA" dirty="0"/>
              <a:t> в девонському періоді (410 млн років тому).</a:t>
            </a:r>
          </a:p>
          <a:p>
            <a:r>
              <a:rPr lang="uk-UA" dirty="0"/>
              <a:t>Пов’язаний з суттєвими видозмінами скелету та органів дихання.</a:t>
            </a:r>
          </a:p>
          <a:p>
            <a:r>
              <a:rPr lang="uk-UA" dirty="0"/>
              <a:t>Кількість пальців на кінцівках перших представників була більшою, ніж п’ять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825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039"/>
          </a:xfrm>
        </p:spPr>
        <p:txBody>
          <a:bodyPr/>
          <a:lstStyle/>
          <a:p>
            <a:pPr algn="ctr"/>
            <a:r>
              <a:rPr lang="uk-UA" dirty="0"/>
              <a:t>Перші ліси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7F9AB-3A02-4C4F-8028-E034F7C18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716" y="1767758"/>
            <a:ext cx="5585085" cy="4467069"/>
          </a:xfrm>
        </p:spPr>
        <p:txBody>
          <a:bodyPr/>
          <a:lstStyle/>
          <a:p>
            <a:r>
              <a:rPr lang="uk-UA" dirty="0"/>
              <a:t>Формувалися з представників вищих спорових рослин.</a:t>
            </a:r>
          </a:p>
          <a:p>
            <a:r>
              <a:rPr lang="uk-UA" dirty="0"/>
              <a:t>Період формування – девонський період (395 млн років тому). У цей час висота дерев була невеликою (до 7,5 – 8 метрів).</a:t>
            </a:r>
          </a:p>
          <a:p>
            <a:r>
              <a:rPr lang="uk-UA" dirty="0"/>
              <a:t>В кам’яновугільний період висота дерев зростає до 30 м, а до складу лісів починають  входити голонасінні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F3DAF75-9743-4612-8801-12A9B0A074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40329"/>
            <a:ext cx="5181600" cy="3521929"/>
          </a:xfrm>
        </p:spPr>
      </p:pic>
    </p:spTree>
    <p:extLst>
      <p:ext uri="{BB962C8B-B14F-4D97-AF65-F5344CB8AC3E}">
        <p14:creationId xmlns:p14="http://schemas.microsoft.com/office/powerpoint/2010/main" val="921987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Перші амніоти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C57C3BE-986C-4B99-AB6E-26F3350B9B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5" y="2676716"/>
            <a:ext cx="5107684" cy="230867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3D57495-9FC1-4DED-BF2F-9FD471D113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Амніоти ефективно вирішили проблему розмноження.</a:t>
            </a:r>
          </a:p>
          <a:p>
            <a:r>
              <a:rPr lang="uk-UA" dirty="0"/>
              <a:t>За рахунок розвитку зародкових оболонок вони змогли повністю позбавитися зв’язку з водним середовищем, як місцем ембріонального розвитку.</a:t>
            </a:r>
          </a:p>
          <a:p>
            <a:r>
              <a:rPr lang="uk-UA" dirty="0"/>
              <a:t>Результатом став перехід до відкладання яєць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497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Боротьба за панування в мезозойських екосистемах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7F9AB-3A02-4C4F-8028-E034F7C18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r>
              <a:rPr lang="uk-UA" dirty="0"/>
              <a:t>Відбувалася протягом тріасового періоду.</a:t>
            </a:r>
          </a:p>
          <a:p>
            <a:r>
              <a:rPr lang="uk-UA" dirty="0"/>
              <a:t>Основними конкурентними групами були </a:t>
            </a:r>
            <a:r>
              <a:rPr lang="uk-UA" dirty="0" err="1"/>
              <a:t>синапсиди</a:t>
            </a:r>
            <a:r>
              <a:rPr lang="uk-UA" dirty="0"/>
              <a:t> (предки ссавців), </a:t>
            </a:r>
            <a:r>
              <a:rPr lang="uk-UA" dirty="0" err="1"/>
              <a:t>архазаври</a:t>
            </a:r>
            <a:r>
              <a:rPr lang="uk-UA" dirty="0"/>
              <a:t> (предки крокодилів і динозаврів) та динозаври.</a:t>
            </a:r>
          </a:p>
          <a:p>
            <a:r>
              <a:rPr lang="uk-UA" dirty="0"/>
              <a:t>Закінчилася вимиранням </a:t>
            </a:r>
            <a:r>
              <a:rPr lang="uk-UA" dirty="0" err="1"/>
              <a:t>архазаврів</a:t>
            </a:r>
            <a:r>
              <a:rPr lang="uk-UA" dirty="0"/>
              <a:t> та </a:t>
            </a:r>
            <a:r>
              <a:rPr lang="uk-UA" dirty="0" err="1"/>
              <a:t>перходом</a:t>
            </a:r>
            <a:r>
              <a:rPr lang="uk-UA" dirty="0"/>
              <a:t> предків ссавців у дрібний розмірний клас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437EFD-B937-48CE-935A-26D89AA64E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18" y="1874494"/>
            <a:ext cx="5122270" cy="3836758"/>
          </a:xfrm>
        </p:spPr>
      </p:pic>
    </p:spTree>
    <p:extLst>
      <p:ext uri="{BB962C8B-B14F-4D97-AF65-F5344CB8AC3E}">
        <p14:creationId xmlns:p14="http://schemas.microsoft.com/office/powerpoint/2010/main" val="1259856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Поява здатності до польоту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29C80DF-80E6-4CBC-A425-C46DE7AF58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8" y="2293085"/>
            <a:ext cx="5181600" cy="290675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3D57495-9FC1-4DED-BF2F-9FD471D113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Мала місце і серед безхребетних (комахи) і серед хребетних (плазуни, ссавці).</a:t>
            </a:r>
          </a:p>
          <a:p>
            <a:r>
              <a:rPr lang="uk-UA" dirty="0"/>
              <a:t>У комах літальна поверхні формувалася як випинання бокової частини стінки тіла.</a:t>
            </a:r>
          </a:p>
          <a:p>
            <a:r>
              <a:rPr lang="uk-UA" dirty="0"/>
              <a:t>У хребетних основу такої поверхні становили кінцівки (передні, задні або обидві пари разом)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987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Еволюційний успіх ссавців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7F9AB-3A02-4C4F-8028-E034F7C181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Еволюційна гілка предків ссавців сформувалася ще в палеозойську еру.</a:t>
            </a:r>
          </a:p>
          <a:p>
            <a:r>
              <a:rPr lang="ru-RU" dirty="0" err="1"/>
              <a:t>Поява</a:t>
            </a:r>
            <a:r>
              <a:rPr lang="ru-RU" dirty="0"/>
              <a:t> перших </a:t>
            </a:r>
            <a:r>
              <a:rPr lang="ru-RU" dirty="0" err="1"/>
              <a:t>ссавців</a:t>
            </a:r>
            <a:r>
              <a:rPr lang="ru-RU" dirty="0"/>
              <a:t> </a:t>
            </a:r>
            <a:r>
              <a:rPr lang="ru-RU" dirty="0" err="1"/>
              <a:t>датується</a:t>
            </a:r>
            <a:r>
              <a:rPr lang="ru-RU" dirty="0"/>
              <a:t> </a:t>
            </a:r>
            <a:r>
              <a:rPr lang="ru-RU" dirty="0" err="1"/>
              <a:t>тріасовим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.</a:t>
            </a:r>
          </a:p>
          <a:p>
            <a:r>
              <a:rPr lang="ru-RU" dirty="0" err="1"/>
              <a:t>Еволюційному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сприяли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(скелет, </a:t>
            </a:r>
            <a:r>
              <a:rPr lang="ru-RU" dirty="0" err="1"/>
              <a:t>зуби</a:t>
            </a:r>
            <a:r>
              <a:rPr lang="ru-RU" dirty="0"/>
              <a:t>, </a:t>
            </a:r>
            <a:r>
              <a:rPr lang="ru-RU" dirty="0" err="1"/>
              <a:t>дихальна</a:t>
            </a:r>
            <a:r>
              <a:rPr lang="ru-RU" dirty="0"/>
              <a:t> система),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та </a:t>
            </a:r>
            <a:r>
              <a:rPr lang="ru-RU" dirty="0" err="1"/>
              <a:t>репродукції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4A4FFBD-3CCD-4843-886E-5C2CCD408E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94" y="2344334"/>
            <a:ext cx="4876800" cy="2924175"/>
          </a:xfrm>
        </p:spPr>
      </p:pic>
    </p:spTree>
    <p:extLst>
      <p:ext uri="{BB962C8B-B14F-4D97-AF65-F5344CB8AC3E}">
        <p14:creationId xmlns:p14="http://schemas.microsoft.com/office/powerpoint/2010/main" val="216488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DE157-DF0C-4EFF-AC89-E70D85C4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Природний добір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CFED2-5E1A-45B5-A92A-D83517C26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0979"/>
            <a:ext cx="5547610" cy="3690755"/>
          </a:xfrm>
        </p:spPr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smtClean="0"/>
              <a:t>диференційоване</a:t>
            </a:r>
            <a:r>
              <a:rPr lang="ru-RU" dirty="0" smtClean="0"/>
              <a:t> </a:t>
            </a:r>
            <a:r>
              <a:rPr lang="ru-RU" dirty="0" err="1"/>
              <a:t>виживання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пристосованих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у </a:t>
            </a:r>
            <a:r>
              <a:rPr lang="ru-RU" dirty="0" err="1"/>
              <a:t>популяції</a:t>
            </a:r>
            <a:endParaRPr lang="ru-RU" dirty="0"/>
          </a:p>
          <a:p>
            <a:r>
              <a:rPr lang="ru-RU" dirty="0" err="1"/>
              <a:t>Кнаприклад</a:t>
            </a:r>
            <a:r>
              <a:rPr lang="ru-RU" dirty="0"/>
              <a:t>, </a:t>
            </a:r>
            <a:r>
              <a:rPr lang="ru-RU" dirty="0" err="1"/>
              <a:t>кли</a:t>
            </a:r>
            <a:r>
              <a:rPr lang="ru-RU" dirty="0"/>
              <a:t>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антибіотики</a:t>
            </a:r>
            <a:r>
              <a:rPr lang="ru-RU" dirty="0"/>
              <a:t>, </a:t>
            </a:r>
            <a:r>
              <a:rPr lang="ru-RU" dirty="0" err="1"/>
              <a:t>виживають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до них </a:t>
            </a:r>
            <a:r>
              <a:rPr lang="ru-RU" dirty="0" err="1"/>
              <a:t>стійкість</a:t>
            </a:r>
            <a:endParaRPr lang="ru-RU" dirty="0"/>
          </a:p>
          <a:p>
            <a:endParaRPr lang="ru-RU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07A8B57-5EBC-4617-B9D5-1E83F5AEB1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72895" y="1690688"/>
            <a:ext cx="3729718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1854405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Вторинноводність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AB9CD42-4297-4876-AC90-FCEF454032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4" y="1690688"/>
            <a:ext cx="5181600" cy="395320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3D57495-9FC1-4DED-BF2F-9FD471D11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Виникала неодноразово як у безхребетних, так і у хребетних.</a:t>
            </a:r>
          </a:p>
          <a:p>
            <a:r>
              <a:rPr lang="uk-UA" dirty="0"/>
              <a:t>У безхребетних має місце серед комах і павуків.</a:t>
            </a:r>
          </a:p>
          <a:p>
            <a:r>
              <a:rPr lang="uk-UA" dirty="0"/>
              <a:t>У хребетних у рептилій та ссавців.</a:t>
            </a:r>
          </a:p>
          <a:p>
            <a:r>
              <a:rPr lang="uk-UA" dirty="0"/>
              <a:t>Через незворотність еволюційного процесу вимагала вироблення нових пристосувань до водного середовища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102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B0C65-760D-4811-85D6-4CD1911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Прогрес мозку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7F9AB-3A02-4C4F-8028-E034F7C181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Мав місце у всіх еволюційних гілках тварин</a:t>
            </a:r>
          </a:p>
          <a:p>
            <a:r>
              <a:rPr lang="uk-UA" dirty="0"/>
              <a:t>Лише в деяких випадках (часто у паразитів) спостерігалась редукція мозку</a:t>
            </a:r>
          </a:p>
          <a:p>
            <a:r>
              <a:rPr lang="uk-UA" dirty="0"/>
              <a:t>З розвитком мозку тісно пов’язана соціалізація у тварин. У тому числі у комах та хребетних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66A6282-AE07-4719-9E7B-486C1A6A12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61" y="1963711"/>
            <a:ext cx="5384979" cy="3777522"/>
          </a:xfrm>
        </p:spPr>
      </p:pic>
    </p:spTree>
    <p:extLst>
      <p:ext uri="{BB962C8B-B14F-4D97-AF65-F5344CB8AC3E}">
        <p14:creationId xmlns:p14="http://schemas.microsoft.com/office/powerpoint/2010/main" val="2726010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0A65F-C139-491C-B975-1C55C214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Масові вимирання та їх роль в еволюції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72EBA9-690A-48AA-A80C-1EED77C2F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11" y="1554933"/>
            <a:ext cx="7191178" cy="4937942"/>
          </a:xfrm>
        </p:spPr>
      </p:pic>
    </p:spTree>
    <p:extLst>
      <p:ext uri="{BB962C8B-B14F-4D97-AF65-F5344CB8AC3E}">
        <p14:creationId xmlns:p14="http://schemas.microsoft.com/office/powerpoint/2010/main" val="2997690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31616-6B40-4437-97E7-48EB38CA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Що</a:t>
            </a:r>
            <a:r>
              <a:rPr lang="ru-RU" dirty="0"/>
              <a:t> </a:t>
            </a:r>
            <a:r>
              <a:rPr lang="uk-UA" dirty="0"/>
              <a:t>таке масове вимирання?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703B1-ACA9-4813-9E9F-66D4D0478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636" y="1825625"/>
            <a:ext cx="5465164" cy="4351338"/>
          </a:xfrm>
        </p:spPr>
        <p:txBody>
          <a:bodyPr>
            <a:normAutofit/>
          </a:bodyPr>
          <a:lstStyle/>
          <a:p>
            <a:r>
              <a:rPr lang="uk-UA" dirty="0"/>
              <a:t>Масове вимирання – це подія в історії біосфери, коли протягом короткого (в геологічному розумінні) часу кількість видів живих організмів різко зменшувалася.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806D7A-FF5F-415A-A7EA-24C4B70F5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8635" y="1825625"/>
            <a:ext cx="5908623" cy="4351338"/>
          </a:xfrm>
        </p:spPr>
        <p:txBody>
          <a:bodyPr>
            <a:normAutofit/>
          </a:bodyPr>
          <a:lstStyle/>
          <a:p>
            <a:r>
              <a:rPr lang="uk-UA" dirty="0"/>
              <a:t>Протягом </a:t>
            </a:r>
            <a:r>
              <a:rPr lang="uk-UA" dirty="0" err="1"/>
              <a:t>фанерозою</a:t>
            </a:r>
            <a:r>
              <a:rPr lang="uk-UA" dirty="0"/>
              <a:t> (за останні 500 млн років) нараховують 5 масових </a:t>
            </a:r>
            <a:r>
              <a:rPr lang="uk-UA" dirty="0" err="1"/>
              <a:t>вимирань</a:t>
            </a:r>
            <a:r>
              <a:rPr lang="uk-UA" dirty="0"/>
              <a:t>: </a:t>
            </a:r>
            <a:r>
              <a:rPr lang="uk-UA" dirty="0" err="1"/>
              <a:t>ордовицьке</a:t>
            </a:r>
            <a:r>
              <a:rPr lang="uk-UA" dirty="0"/>
              <a:t>, девонське, пермське, тріасове, крейдове.</a:t>
            </a:r>
          </a:p>
          <a:p>
            <a:r>
              <a:rPr lang="uk-UA" dirty="0"/>
              <a:t>Але вимирання відбувалися і до </a:t>
            </a:r>
            <a:r>
              <a:rPr lang="uk-UA" dirty="0" err="1"/>
              <a:t>фанерозою</a:t>
            </a:r>
            <a:r>
              <a:rPr lang="uk-UA" dirty="0"/>
              <a:t>.</a:t>
            </a:r>
          </a:p>
          <a:p>
            <a:r>
              <a:rPr lang="uk-UA" dirty="0"/>
              <a:t>Також існує цілий ряд </a:t>
            </a:r>
            <a:r>
              <a:rPr lang="uk-UA" dirty="0" err="1"/>
              <a:t>вимирань</a:t>
            </a:r>
            <a:r>
              <a:rPr lang="uk-UA" dirty="0"/>
              <a:t>, які є меншими за масштабом але теж досить значні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765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E98FE-262E-4759-84BC-CFDDEC8B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Можливі причини масових </a:t>
            </a:r>
            <a:r>
              <a:rPr lang="uk-UA" dirty="0" err="1"/>
              <a:t>вимирань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D783DF8-E34D-4A2E-81C9-34DCA4C97B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2" y="2418797"/>
            <a:ext cx="5181600" cy="295513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EB8D0A4-80B5-4A91-82E7-B31FFF018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25059" cy="4667250"/>
          </a:xfrm>
        </p:spPr>
        <p:txBody>
          <a:bodyPr>
            <a:normAutofit/>
          </a:bodyPr>
          <a:lstStyle/>
          <a:p>
            <a:r>
              <a:rPr lang="uk-UA" dirty="0"/>
              <a:t>Зміни середовища існування</a:t>
            </a:r>
          </a:p>
          <a:p>
            <a:r>
              <a:rPr lang="uk-UA" dirty="0"/>
              <a:t>Посилення конкуренції з іншими організмами</a:t>
            </a:r>
          </a:p>
          <a:p>
            <a:r>
              <a:rPr lang="uk-UA" dirty="0"/>
              <a:t>Катастрофічні подіє (дія </a:t>
            </a:r>
            <a:r>
              <a:rPr lang="uk-UA" dirty="0" err="1"/>
              <a:t>імпакт</a:t>
            </a:r>
            <a:r>
              <a:rPr lang="uk-UA" dirty="0"/>
              <a:t>-факторів)</a:t>
            </a:r>
          </a:p>
          <a:p>
            <a:r>
              <a:rPr lang="uk-UA" dirty="0"/>
              <a:t>Поява нових ефективних хижаків</a:t>
            </a:r>
          </a:p>
          <a:p>
            <a:r>
              <a:rPr lang="uk-UA" dirty="0"/>
              <a:t>Поява надто ефективних паразитів або збудників захворювань</a:t>
            </a:r>
          </a:p>
          <a:p>
            <a:r>
              <a:rPr lang="uk-UA" dirty="0"/>
              <a:t>Генетичні причини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020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Вимирання до </a:t>
            </a:r>
            <a:r>
              <a:rPr lang="uk-UA" dirty="0" err="1"/>
              <a:t>фанерозою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9172F-9D53-43D1-AB87-A9854D224A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До масових </a:t>
            </a:r>
            <a:r>
              <a:rPr lang="uk-UA" dirty="0" err="1"/>
              <a:t>вимирань</a:t>
            </a:r>
            <a:r>
              <a:rPr lang="uk-UA" dirty="0"/>
              <a:t> у докембрійський період історії планети належить киснева катастрофа.</a:t>
            </a:r>
          </a:p>
          <a:p>
            <a:r>
              <a:rPr lang="uk-UA" dirty="0"/>
              <a:t>Киснева катастрофа відбулася 2,4 – 2,0 млрд років тому.</a:t>
            </a:r>
          </a:p>
          <a:p>
            <a:r>
              <a:rPr lang="uk-UA" dirty="0"/>
              <a:t>Причина – зміна відновною атмосфери на кисневу.</a:t>
            </a:r>
          </a:p>
          <a:p>
            <a:r>
              <a:rPr lang="uk-UA" dirty="0"/>
              <a:t>Наслідки – масове вимирання анаеробних організмів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76225C-B643-47F3-A14E-EA8C957FD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02829"/>
            <a:ext cx="5181600" cy="2396930"/>
          </a:xfrm>
        </p:spPr>
      </p:pic>
    </p:spTree>
    <p:extLst>
      <p:ext uri="{BB962C8B-B14F-4D97-AF65-F5344CB8AC3E}">
        <p14:creationId xmlns:p14="http://schemas.microsoft.com/office/powerpoint/2010/main" val="1289991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088"/>
          </a:xfrm>
        </p:spPr>
        <p:txBody>
          <a:bodyPr/>
          <a:lstStyle/>
          <a:p>
            <a:pPr algn="ctr"/>
            <a:r>
              <a:rPr lang="uk-UA" dirty="0"/>
              <a:t>Вимирання до </a:t>
            </a:r>
            <a:r>
              <a:rPr lang="uk-UA" dirty="0" err="1"/>
              <a:t>фанерозою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FF40DA0-D418-4051-B31D-E9ABE6AA34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7" y="2211011"/>
            <a:ext cx="4381500" cy="29210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D49318-560B-497E-9489-7AA362DF2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485043"/>
            <a:ext cx="5819931" cy="4691920"/>
          </a:xfrm>
        </p:spPr>
        <p:txBody>
          <a:bodyPr>
            <a:normAutofit/>
          </a:bodyPr>
          <a:lstStyle/>
          <a:p>
            <a:r>
              <a:rPr lang="uk-UA" dirty="0"/>
              <a:t>До масових </a:t>
            </a:r>
            <a:r>
              <a:rPr lang="uk-UA" dirty="0" err="1"/>
              <a:t>вимирань</a:t>
            </a:r>
            <a:r>
              <a:rPr lang="uk-UA" dirty="0"/>
              <a:t> у докембрійський період історії планети також належать періоди зледенінь, які були наслідком змін в атмосфері.</a:t>
            </a:r>
          </a:p>
          <a:p>
            <a:r>
              <a:rPr lang="ru-RU" dirty="0" err="1"/>
              <a:t>Одне</a:t>
            </a:r>
            <a:r>
              <a:rPr lang="ru-RU" dirty="0"/>
              <a:t> з них (</a:t>
            </a:r>
            <a:r>
              <a:rPr lang="ru-RU" dirty="0" err="1"/>
              <a:t>гуронське</a:t>
            </a:r>
            <a:r>
              <a:rPr lang="ru-RU" dirty="0"/>
              <a:t>) стала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кисневої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,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(</a:t>
            </a:r>
            <a:r>
              <a:rPr lang="ru-RU" dirty="0" err="1"/>
              <a:t>скоріш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зледенінь</a:t>
            </a:r>
            <a:r>
              <a:rPr lang="ru-RU" dirty="0"/>
              <a:t>)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кріогенію</a:t>
            </a:r>
            <a:r>
              <a:rPr lang="ru-RU" dirty="0"/>
              <a:t> (720 – 635 млн </a:t>
            </a:r>
            <a:r>
              <a:rPr lang="ru-RU" dirty="0" err="1"/>
              <a:t>років</a:t>
            </a:r>
            <a:r>
              <a:rPr lang="ru-RU" dirty="0"/>
              <a:t> тому)</a:t>
            </a:r>
          </a:p>
        </p:txBody>
      </p:sp>
    </p:spTree>
    <p:extLst>
      <p:ext uri="{BB962C8B-B14F-4D97-AF65-F5344CB8AC3E}">
        <p14:creationId xmlns:p14="http://schemas.microsoft.com/office/powerpoint/2010/main" val="1106325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Ордовицько</a:t>
            </a:r>
            <a:r>
              <a:rPr lang="uk-UA" dirty="0"/>
              <a:t>-силурійське вимирання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9172F-9D53-43D1-AB87-A9854D224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715" y="1825625"/>
            <a:ext cx="6205928" cy="4351338"/>
          </a:xfrm>
        </p:spPr>
        <p:txBody>
          <a:bodyPr>
            <a:normAutofit/>
          </a:bodyPr>
          <a:lstStyle/>
          <a:p>
            <a:r>
              <a:rPr lang="ru-RU" dirty="0" err="1"/>
              <a:t>Часові</a:t>
            </a:r>
            <a:r>
              <a:rPr lang="ru-RU" dirty="0"/>
              <a:t> рамки – 450 – 440 млн </a:t>
            </a:r>
            <a:r>
              <a:rPr lang="ru-RU" dirty="0" err="1"/>
              <a:t>років</a:t>
            </a:r>
            <a:r>
              <a:rPr lang="ru-RU" dirty="0"/>
              <a:t> тому</a:t>
            </a:r>
          </a:p>
          <a:p>
            <a:r>
              <a:rPr lang="ru-RU" dirty="0" err="1"/>
              <a:t>Можливі</a:t>
            </a:r>
            <a:r>
              <a:rPr lang="ru-RU" dirty="0"/>
              <a:t> причини –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вулканізму</a:t>
            </a:r>
            <a:r>
              <a:rPr lang="ru-RU" dirty="0"/>
              <a:t> і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ерозія</a:t>
            </a:r>
            <a:r>
              <a:rPr lang="ru-RU" dirty="0"/>
              <a:t>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масивів</a:t>
            </a:r>
            <a:r>
              <a:rPr lang="ru-RU" dirty="0"/>
              <a:t> (</a:t>
            </a:r>
            <a:r>
              <a:rPr lang="ru-RU" dirty="0" err="1"/>
              <a:t>Аппалачі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стало причиною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вуглекислого</a:t>
            </a:r>
            <a:r>
              <a:rPr lang="ru-RU" dirty="0"/>
              <a:t> газу в </a:t>
            </a:r>
            <a:r>
              <a:rPr lang="ru-RU" dirty="0" err="1"/>
              <a:t>атмосфері</a:t>
            </a:r>
            <a:r>
              <a:rPr lang="ru-RU" dirty="0"/>
              <a:t>.</a:t>
            </a:r>
          </a:p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висунуто</a:t>
            </a:r>
            <a:r>
              <a:rPr lang="ru-RU" dirty="0"/>
              <a:t> </a:t>
            </a:r>
            <a:r>
              <a:rPr lang="ru-RU" dirty="0" err="1"/>
              <a:t>гіпотезу</a:t>
            </a:r>
            <a:r>
              <a:rPr lang="ru-RU" dirty="0"/>
              <a:t> про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сплеск</a:t>
            </a:r>
            <a:r>
              <a:rPr lang="ru-RU" dirty="0"/>
              <a:t> гамма-</a:t>
            </a:r>
            <a:r>
              <a:rPr lang="ru-RU" dirty="0" err="1"/>
              <a:t>випромінення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 </a:t>
            </a:r>
            <a:r>
              <a:rPr lang="ru-RU" dirty="0" err="1"/>
              <a:t>наднової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0B10C9-3BFA-4655-92EB-7980BEFFD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23" y="2683239"/>
            <a:ext cx="5189323" cy="2518348"/>
          </a:xfrm>
        </p:spPr>
      </p:pic>
    </p:spTree>
    <p:extLst>
      <p:ext uri="{BB962C8B-B14F-4D97-AF65-F5344CB8AC3E}">
        <p14:creationId xmlns:p14="http://schemas.microsoft.com/office/powerpoint/2010/main" val="20323017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Ордовицько</a:t>
            </a:r>
            <a:r>
              <a:rPr lang="uk-UA" dirty="0"/>
              <a:t>-силурійське вимирання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D58C15F-FD2D-4951-BEFF-F4441B7961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7" y="1977622"/>
            <a:ext cx="4876800" cy="36576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D49318-560B-497E-9489-7AA362DF28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Постраждалі групи організмів: вимирає  49 % родів тварин, переважно серед представників </a:t>
            </a:r>
            <a:r>
              <a:rPr lang="uk-UA" dirty="0" err="1"/>
              <a:t>брахіопод</a:t>
            </a:r>
            <a:r>
              <a:rPr lang="uk-UA" dirty="0"/>
              <a:t>, </a:t>
            </a:r>
            <a:r>
              <a:rPr lang="uk-UA" dirty="0" err="1"/>
              <a:t>мохуваток</a:t>
            </a:r>
            <a:r>
              <a:rPr lang="uk-UA" dirty="0"/>
              <a:t>, трилобітів, </a:t>
            </a:r>
            <a:r>
              <a:rPr lang="uk-UA" dirty="0" err="1"/>
              <a:t>конодонтів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8276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Девонське вимирання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9172F-9D53-43D1-AB87-A9854D224A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Часові</a:t>
            </a:r>
            <a:r>
              <a:rPr lang="ru-RU" dirty="0"/>
              <a:t> рамки –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хвилями</a:t>
            </a:r>
            <a:r>
              <a:rPr lang="ru-RU" dirty="0"/>
              <a:t> – 374 та 359 млн </a:t>
            </a:r>
            <a:r>
              <a:rPr lang="ru-RU" dirty="0" err="1"/>
              <a:t>років</a:t>
            </a:r>
            <a:r>
              <a:rPr lang="ru-RU" dirty="0"/>
              <a:t> тому</a:t>
            </a:r>
          </a:p>
          <a:p>
            <a:r>
              <a:rPr lang="ru-RU" dirty="0" err="1"/>
              <a:t>Можливі</a:t>
            </a:r>
            <a:r>
              <a:rPr lang="ru-RU" dirty="0"/>
              <a:t> причини – </a:t>
            </a:r>
            <a:r>
              <a:rPr lang="ru-RU" dirty="0" err="1"/>
              <a:t>аноксія</a:t>
            </a:r>
            <a:r>
              <a:rPr lang="ru-RU" dirty="0"/>
              <a:t> </a:t>
            </a:r>
            <a:r>
              <a:rPr lang="ru-RU" dirty="0" err="1"/>
              <a:t>придонних</a:t>
            </a:r>
            <a:r>
              <a:rPr lang="ru-RU" dirty="0"/>
              <a:t> вод,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високорослих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та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C3F2D13-7194-4DDF-B1A5-0BBE69880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51" y="1825625"/>
            <a:ext cx="5583663" cy="3975568"/>
          </a:xfrm>
        </p:spPr>
      </p:pic>
    </p:spTree>
    <p:extLst>
      <p:ext uri="{BB962C8B-B14F-4D97-AF65-F5344CB8AC3E}">
        <p14:creationId xmlns:p14="http://schemas.microsoft.com/office/powerpoint/2010/main" val="47786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502E1-17DA-4369-AF99-EA0678BB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19"/>
          </a:xfrm>
        </p:spPr>
        <p:txBody>
          <a:bodyPr/>
          <a:lstStyle/>
          <a:p>
            <a:pPr algn="ctr"/>
            <a:r>
              <a:rPr lang="ru-RU" dirty="0" err="1"/>
              <a:t>Види</a:t>
            </a:r>
            <a:r>
              <a:rPr lang="ru-RU" dirty="0"/>
              <a:t> природного добору</a:t>
            </a:r>
          </a:p>
        </p:txBody>
      </p:sp>
      <p:pic>
        <p:nvPicPr>
          <p:cNvPr id="4" name="Содержимое 5" descr="11030201.gif">
            <a:extLst>
              <a:ext uri="{FF2B5EF4-FFF2-40B4-BE49-F238E27FC236}">
                <a16:creationId xmlns:a16="http://schemas.microsoft.com/office/drawing/2014/main" id="{852C598C-F1E9-4DEF-8FC3-C3280F4F9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076" y="1286495"/>
            <a:ext cx="8933847" cy="5206380"/>
          </a:xfrm>
        </p:spPr>
      </p:pic>
    </p:spTree>
    <p:extLst>
      <p:ext uri="{BB962C8B-B14F-4D97-AF65-F5344CB8AC3E}">
        <p14:creationId xmlns:p14="http://schemas.microsoft.com/office/powerpoint/2010/main" val="1708189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Девонське вимирання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E9DD0A-4B7A-4902-AB1F-51127B6C6A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1707792"/>
            <a:ext cx="5372725" cy="478508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D49318-560B-497E-9489-7AA362DF28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Постраждалі групи організмів: </a:t>
            </a:r>
            <a:r>
              <a:rPr lang="uk-UA" dirty="0" err="1"/>
              <a:t>рифоутворювачі</a:t>
            </a:r>
            <a:r>
              <a:rPr lang="uk-UA" dirty="0"/>
              <a:t> (особливо у теплих водах), брахіоподи, трилобіти, </a:t>
            </a:r>
            <a:r>
              <a:rPr lang="uk-UA" dirty="0" err="1"/>
              <a:t>конодонти</a:t>
            </a:r>
            <a:r>
              <a:rPr lang="uk-UA" dirty="0"/>
              <a:t>, </a:t>
            </a:r>
            <a:r>
              <a:rPr lang="uk-UA" dirty="0" err="1"/>
              <a:t>безщелепны</a:t>
            </a:r>
            <a:r>
              <a:rPr lang="uk-UA" dirty="0"/>
              <a:t> та  панцирні риби.</a:t>
            </a:r>
          </a:p>
          <a:p>
            <a:r>
              <a:rPr lang="uk-UA" dirty="0"/>
              <a:t>Всього </a:t>
            </a:r>
            <a:r>
              <a:rPr lang="uk-UA" dirty="0" err="1"/>
              <a:t>вимерно</a:t>
            </a:r>
            <a:r>
              <a:rPr lang="uk-UA" dirty="0"/>
              <a:t> 19 % родин та 50 % </a:t>
            </a:r>
            <a:r>
              <a:rPr lang="uk-UA" dirty="0" err="1"/>
              <a:t>родыв</a:t>
            </a:r>
            <a:r>
              <a:rPr lang="uk-UA" dirty="0"/>
              <a:t> тварин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382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Пермсько</a:t>
            </a:r>
            <a:r>
              <a:rPr lang="uk-UA" dirty="0"/>
              <a:t>-тріасове вимирання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9172F-9D53-43D1-AB87-A9854D224A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Часові</a:t>
            </a:r>
            <a:r>
              <a:rPr lang="ru-RU" dirty="0"/>
              <a:t> рамки – 251,4 млн </a:t>
            </a:r>
            <a:r>
              <a:rPr lang="ru-RU" dirty="0" err="1"/>
              <a:t>років</a:t>
            </a:r>
            <a:r>
              <a:rPr lang="ru-RU" dirty="0"/>
              <a:t> тому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пермського</a:t>
            </a:r>
            <a:r>
              <a:rPr lang="ru-RU" dirty="0"/>
              <a:t> та </a:t>
            </a:r>
            <a:r>
              <a:rPr lang="ru-RU" dirty="0" err="1"/>
              <a:t>тріасового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endParaRPr lang="ru-RU" dirty="0"/>
          </a:p>
          <a:p>
            <a:r>
              <a:rPr lang="ru-RU" dirty="0" err="1"/>
              <a:t>Можливі</a:t>
            </a:r>
            <a:r>
              <a:rPr lang="ru-RU" dirty="0"/>
              <a:t> причини – </a:t>
            </a:r>
            <a:r>
              <a:rPr lang="ru-RU" dirty="0" err="1"/>
              <a:t>аноксія</a:t>
            </a:r>
            <a:r>
              <a:rPr lang="ru-RU" dirty="0"/>
              <a:t>,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через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сибірських</a:t>
            </a:r>
            <a:r>
              <a:rPr lang="ru-RU" dirty="0"/>
              <a:t> </a:t>
            </a:r>
            <a:r>
              <a:rPr lang="ru-RU" dirty="0" err="1"/>
              <a:t>трапів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DED99D2-6DE6-4EC6-BF28-05369F86A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66" y="4645025"/>
            <a:ext cx="2466975" cy="184785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84219D-E3EB-4CD4-8652-B0012D52E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81" y="1825625"/>
            <a:ext cx="4679863" cy="41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991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Пермсько</a:t>
            </a:r>
            <a:r>
              <a:rPr lang="uk-UA" dirty="0"/>
              <a:t>-тріасове вимирання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4688D9E-04D6-4639-9A54-E2E1FEC942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6" y="2053652"/>
            <a:ext cx="5335033" cy="358265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D49318-560B-497E-9489-7AA362DF28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Постраждалі групи </a:t>
            </a:r>
            <a:r>
              <a:rPr lang="uk-UA" dirty="0" err="1"/>
              <a:t>організмів:постраждали</a:t>
            </a:r>
            <a:r>
              <a:rPr lang="uk-UA" dirty="0"/>
              <a:t> всі групи, особливо морські, повністю вимерли трилобіти.</a:t>
            </a:r>
          </a:p>
          <a:p>
            <a:r>
              <a:rPr lang="uk-UA" dirty="0"/>
              <a:t> Вимерло 96 % морських та 70 %  наземних видів хребетних.</a:t>
            </a:r>
          </a:p>
          <a:p>
            <a:r>
              <a:rPr lang="uk-UA" dirty="0"/>
              <a:t>57 % родів та 83 % видів комах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8752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Тріасове вимирання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9172F-9D53-43D1-AB87-A9854D224A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Часові</a:t>
            </a:r>
            <a:r>
              <a:rPr lang="ru-RU" dirty="0"/>
              <a:t> рамки – 199,6 млн </a:t>
            </a:r>
            <a:r>
              <a:rPr lang="ru-RU" dirty="0" err="1"/>
              <a:t>років</a:t>
            </a:r>
            <a:r>
              <a:rPr lang="ru-RU" dirty="0"/>
              <a:t> тому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тріасового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endParaRPr lang="ru-RU" dirty="0"/>
          </a:p>
          <a:p>
            <a:r>
              <a:rPr lang="ru-RU" dirty="0" err="1"/>
              <a:t>Можливі</a:t>
            </a:r>
            <a:r>
              <a:rPr lang="ru-RU" dirty="0"/>
              <a:t> причини –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,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виверження</a:t>
            </a:r>
            <a:r>
              <a:rPr lang="ru-RU" dirty="0"/>
              <a:t> </a:t>
            </a:r>
            <a:r>
              <a:rPr lang="ru-RU" dirty="0" err="1"/>
              <a:t>вулканів</a:t>
            </a:r>
            <a:r>
              <a:rPr lang="ru-RU" dirty="0"/>
              <a:t>, </a:t>
            </a:r>
            <a:r>
              <a:rPr lang="ru-RU" dirty="0" err="1"/>
              <a:t>вивільнення</a:t>
            </a:r>
            <a:r>
              <a:rPr lang="ru-RU" dirty="0"/>
              <a:t> метану з </a:t>
            </a:r>
            <a:r>
              <a:rPr lang="ru-RU" dirty="0" err="1"/>
              <a:t>донних</a:t>
            </a:r>
            <a:r>
              <a:rPr lang="ru-RU" dirty="0"/>
              <a:t> </a:t>
            </a:r>
            <a:r>
              <a:rPr lang="ru-RU" dirty="0" err="1"/>
              <a:t>клатратів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2EA70B9-D965-4DC8-B396-211002CF9E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59" y="1825625"/>
            <a:ext cx="3588895" cy="4486119"/>
          </a:xfrm>
        </p:spPr>
      </p:pic>
    </p:spTree>
    <p:extLst>
      <p:ext uri="{BB962C8B-B14F-4D97-AF65-F5344CB8AC3E}">
        <p14:creationId xmlns:p14="http://schemas.microsoft.com/office/powerpoint/2010/main" val="5210035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Тріасове вимирання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153B861-C323-4119-8B7E-9CC522490B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3" y="2520912"/>
            <a:ext cx="5250583" cy="298047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D49318-560B-497E-9489-7AA362DF2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037" y="2770005"/>
            <a:ext cx="5181600" cy="2026847"/>
          </a:xfrm>
        </p:spPr>
        <p:txBody>
          <a:bodyPr/>
          <a:lstStyle/>
          <a:p>
            <a:r>
              <a:rPr lang="uk-UA" dirty="0"/>
              <a:t>Постраждалі групи організмів: повністю вимерли </a:t>
            </a:r>
            <a:r>
              <a:rPr lang="uk-UA" dirty="0" err="1"/>
              <a:t>конодонти</a:t>
            </a:r>
            <a:r>
              <a:rPr lang="uk-UA" dirty="0"/>
              <a:t>, значна частина амфібій і рептилій та більшість </a:t>
            </a:r>
            <a:r>
              <a:rPr lang="uk-UA" dirty="0" err="1"/>
              <a:t>терапод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433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Крейдово</a:t>
            </a:r>
            <a:r>
              <a:rPr lang="uk-UA" dirty="0"/>
              <a:t>-палеогенове вимирання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9172F-9D53-43D1-AB87-A9854D224A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Часові</a:t>
            </a:r>
            <a:r>
              <a:rPr lang="ru-RU" dirty="0"/>
              <a:t> рамки – 65 млн </a:t>
            </a:r>
            <a:r>
              <a:rPr lang="ru-RU" dirty="0" err="1"/>
              <a:t>років</a:t>
            </a:r>
            <a:r>
              <a:rPr lang="ru-RU" dirty="0"/>
              <a:t> тому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кредового</a:t>
            </a:r>
            <a:r>
              <a:rPr lang="ru-RU" dirty="0"/>
              <a:t> та палеогенового </a:t>
            </a:r>
            <a:r>
              <a:rPr lang="ru-RU" dirty="0" err="1"/>
              <a:t>періодів</a:t>
            </a:r>
            <a:endParaRPr lang="ru-RU" dirty="0"/>
          </a:p>
          <a:p>
            <a:r>
              <a:rPr lang="ru-RU" dirty="0" err="1"/>
              <a:t>Можливі</a:t>
            </a:r>
            <a:r>
              <a:rPr lang="ru-RU" dirty="0"/>
              <a:t> причини –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астероїду</a:t>
            </a:r>
            <a:r>
              <a:rPr lang="ru-RU" dirty="0"/>
              <a:t> (</a:t>
            </a:r>
            <a:r>
              <a:rPr lang="ru-RU" dirty="0" err="1"/>
              <a:t>імпакт-гіпотеза</a:t>
            </a:r>
            <a:r>
              <a:rPr lang="ru-RU" dirty="0"/>
              <a:t>), </a:t>
            </a:r>
            <a:r>
              <a:rPr lang="ru-RU" dirty="0" err="1"/>
              <a:t>виверження</a:t>
            </a:r>
            <a:r>
              <a:rPr lang="ru-RU" dirty="0"/>
              <a:t> </a:t>
            </a:r>
            <a:r>
              <a:rPr lang="ru-RU" dirty="0" err="1"/>
              <a:t>деканських</a:t>
            </a:r>
            <a:r>
              <a:rPr lang="ru-RU" dirty="0"/>
              <a:t> </a:t>
            </a:r>
            <a:r>
              <a:rPr lang="ru-RU" dirty="0" err="1"/>
              <a:t>трапів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екосистемах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квіткових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та </a:t>
            </a:r>
            <a:r>
              <a:rPr lang="ru-RU" dirty="0" err="1"/>
              <a:t>ссавців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D8028C0-B489-4637-9E78-68DCCC934F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72" y="1825625"/>
            <a:ext cx="5181600" cy="3453050"/>
          </a:xfrm>
        </p:spPr>
      </p:pic>
    </p:spTree>
    <p:extLst>
      <p:ext uri="{BB962C8B-B14F-4D97-AF65-F5344CB8AC3E}">
        <p14:creationId xmlns:p14="http://schemas.microsoft.com/office/powerpoint/2010/main" val="28519011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Крейдово</a:t>
            </a:r>
            <a:r>
              <a:rPr lang="uk-UA" dirty="0"/>
              <a:t>-палеогенове вимирання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6F839D7-4D0B-43B2-B68D-CCA36313B5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7" y="2319116"/>
            <a:ext cx="5181600" cy="291465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D49318-560B-497E-9489-7AA362DF28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Постраждалі групи організмів: динозаври, морські рептилії, літаючі ящери, амоніти, кісткові риби, акули тощо.</a:t>
            </a:r>
          </a:p>
          <a:p>
            <a:r>
              <a:rPr lang="uk-UA" dirty="0"/>
              <a:t>Зникло 16 % родин (47 % родів) морських тварин і 18 % родин наземних тварин.</a:t>
            </a:r>
          </a:p>
          <a:p>
            <a:r>
              <a:rPr lang="uk-UA" dirty="0"/>
              <a:t>Переважно вимирали організми великих розмірів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0791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Еоценове вимирання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9172F-9D53-43D1-AB87-A9854D224A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Часові</a:t>
            </a:r>
            <a:r>
              <a:rPr lang="ru-RU" dirty="0"/>
              <a:t> рамки – 33,9 млн </a:t>
            </a:r>
            <a:r>
              <a:rPr lang="uk-UA" dirty="0"/>
              <a:t>років тому (кінець еоцену)</a:t>
            </a:r>
            <a:endParaRPr lang="ru-RU" dirty="0"/>
          </a:p>
          <a:p>
            <a:r>
              <a:rPr lang="ru-RU" dirty="0" err="1"/>
              <a:t>Можливі</a:t>
            </a:r>
            <a:r>
              <a:rPr lang="ru-RU" dirty="0"/>
              <a:t> причини – початок </a:t>
            </a:r>
            <a:r>
              <a:rPr lang="ru-RU" dirty="0" err="1"/>
              <a:t>зледеніння</a:t>
            </a:r>
            <a:r>
              <a:rPr lang="ru-RU" dirty="0"/>
              <a:t> </a:t>
            </a:r>
            <a:r>
              <a:rPr lang="ru-RU" dirty="0" err="1"/>
              <a:t>Антарктиди</a:t>
            </a:r>
            <a:r>
              <a:rPr lang="ru-RU" dirty="0"/>
              <a:t> і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, </a:t>
            </a:r>
            <a:r>
              <a:rPr lang="ru-RU" dirty="0" err="1"/>
              <a:t>вулканізм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FFB181C-2687-4923-B06F-8954AC0458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25625"/>
            <a:ext cx="5181600" cy="2590800"/>
          </a:xfrm>
        </p:spPr>
      </p:pic>
    </p:spTree>
    <p:extLst>
      <p:ext uri="{BB962C8B-B14F-4D97-AF65-F5344CB8AC3E}">
        <p14:creationId xmlns:p14="http://schemas.microsoft.com/office/powerpoint/2010/main" val="36418264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Еоценове вимирання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0743509-81CA-4D74-A039-159FE8775E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3" y="1690688"/>
            <a:ext cx="4656950" cy="435133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D49318-560B-497E-9489-7AA362DF28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Постраждалі групи організмів: вимерло 3,2 % родів морських тварин (особливо постраждав бентос – 15 % родів).</a:t>
            </a:r>
          </a:p>
          <a:p>
            <a:r>
              <a:rPr lang="uk-UA" dirty="0"/>
              <a:t>Вимерли давні кити, багато примітивних груп ссавців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61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Плейстоценове</a:t>
            </a:r>
            <a:r>
              <a:rPr lang="uk-UA" dirty="0"/>
              <a:t> вимирання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9172F-9D53-43D1-AB87-A9854D224A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Часові</a:t>
            </a:r>
            <a:r>
              <a:rPr lang="ru-RU" dirty="0"/>
              <a:t> рамки – </a:t>
            </a:r>
            <a:r>
              <a:rPr lang="ru-RU" dirty="0" err="1"/>
              <a:t>від</a:t>
            </a:r>
            <a:r>
              <a:rPr lang="ru-RU" dirty="0"/>
              <a:t> 130 до 15 тис.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</a:p>
          <a:p>
            <a:r>
              <a:rPr lang="ru-RU" dirty="0" err="1"/>
              <a:t>Можливі</a:t>
            </a:r>
            <a:r>
              <a:rPr lang="ru-RU" dirty="0"/>
              <a:t> причини – </a:t>
            </a:r>
            <a:r>
              <a:rPr lang="ru-RU" dirty="0" err="1"/>
              <a:t>антропогенний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,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DD021BF-B67B-4B90-A872-9500DACD9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12" y="1825625"/>
            <a:ext cx="5181600" cy="2697154"/>
          </a:xfrm>
        </p:spPr>
      </p:pic>
    </p:spTree>
    <p:extLst>
      <p:ext uri="{BB962C8B-B14F-4D97-AF65-F5344CB8AC3E}">
        <p14:creationId xmlns:p14="http://schemas.microsoft.com/office/powerpoint/2010/main" val="97152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DE157-DF0C-4EFF-AC89-E70D85C4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Мутації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C2F1B-6667-4307-8301-BBDE3B438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1193" y="1825625"/>
            <a:ext cx="6011055" cy="3855647"/>
          </a:xfrm>
        </p:spPr>
        <p:txBody>
          <a:bodyPr>
            <a:normAutofit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мутагенних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endParaRPr lang="ru-RU" dirty="0"/>
          </a:p>
          <a:p>
            <a:r>
              <a:rPr lang="ru-RU" dirty="0"/>
              <a:t>Так, у </a:t>
            </a:r>
            <a:r>
              <a:rPr lang="ru-RU" dirty="0" err="1"/>
              <a:t>предків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хромосоми</a:t>
            </a:r>
            <a:r>
              <a:rPr lang="ru-RU" dirty="0"/>
              <a:t> </a:t>
            </a:r>
            <a:r>
              <a:rPr lang="ru-RU" dirty="0" err="1"/>
              <a:t>об’єдналися</a:t>
            </a:r>
            <a:r>
              <a:rPr lang="ru-RU" dirty="0"/>
              <a:t> в одну. Тому в </a:t>
            </a:r>
            <a:r>
              <a:rPr lang="ru-RU" dirty="0" err="1"/>
              <a:t>людини</a:t>
            </a:r>
            <a:r>
              <a:rPr lang="ru-RU" dirty="0"/>
              <a:t> 23 пари хромосом, а у шимпанзе, як і у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предка, — 24 пари</a:t>
            </a:r>
          </a:p>
          <a:p>
            <a:endParaRPr lang="ru-RU" dirty="0"/>
          </a:p>
        </p:txBody>
      </p:sp>
      <p:pic>
        <p:nvPicPr>
          <p:cNvPr id="5" name="Содержимое 5" descr="1354264188-welcome.jpg">
            <a:extLst>
              <a:ext uri="{FF2B5EF4-FFF2-40B4-BE49-F238E27FC236}">
                <a16:creationId xmlns:a16="http://schemas.microsoft.com/office/drawing/2014/main" id="{1DB3F801-E39E-458C-8793-DB904FC88A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4332501" cy="4351338"/>
          </a:xfrm>
        </p:spPr>
      </p:pic>
    </p:spTree>
    <p:extLst>
      <p:ext uri="{BB962C8B-B14F-4D97-AF65-F5344CB8AC3E}">
        <p14:creationId xmlns:p14="http://schemas.microsoft.com/office/powerpoint/2010/main" val="3064037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6939-2F9B-4157-979A-1E253DC3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Плейстоценове</a:t>
            </a:r>
            <a:r>
              <a:rPr lang="uk-UA" dirty="0"/>
              <a:t> вимирання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770136-4E2B-4347-A813-B4A0425DE5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71" y="3429000"/>
            <a:ext cx="7631243" cy="271243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D49318-560B-497E-9489-7AA362DF2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87" y="1500344"/>
            <a:ext cx="10724213" cy="1759783"/>
          </a:xfrm>
        </p:spPr>
        <p:txBody>
          <a:bodyPr>
            <a:normAutofit/>
          </a:bodyPr>
          <a:lstStyle/>
          <a:p>
            <a:r>
              <a:rPr lang="uk-UA" dirty="0"/>
              <a:t>Постраждалі групи організмів: найбільше постраждала наземна </a:t>
            </a:r>
            <a:r>
              <a:rPr lang="uk-UA" dirty="0" err="1"/>
              <a:t>мегафауна</a:t>
            </a:r>
            <a:r>
              <a:rPr lang="uk-UA" dirty="0"/>
              <a:t> (Африка – 16 % родів, Азія – 52 %. </a:t>
            </a:r>
            <a:r>
              <a:rPr lang="uk-UA" dirty="0" err="1"/>
              <a:t>Европа</a:t>
            </a:r>
            <a:r>
              <a:rPr lang="uk-UA" dirty="0"/>
              <a:t> – 59 %, Австралія і Океанія – 71 %, Північна Америка – 74 %, Південна Америка – 82 %).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0915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E51EB92-058C-4F3A-A982-14A9B5F3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Дякую за увагу!</a:t>
            </a:r>
            <a:endParaRPr lang="ru-RU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E0ACDF0-525D-4E03-B515-BB96FD2B9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79524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DE157-DF0C-4EFF-AC89-E70D85C4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Ізоляція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CFED2-5E1A-45B5-A92A-D83517C26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932" y="1825625"/>
            <a:ext cx="5669868" cy="4351338"/>
          </a:xfrm>
        </p:spPr>
        <p:txBody>
          <a:bodyPr>
            <a:normAutofit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розділення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 одного виду через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якихось</a:t>
            </a:r>
            <a:r>
              <a:rPr lang="ru-RU" dirty="0"/>
              <a:t> </a:t>
            </a:r>
            <a:r>
              <a:rPr lang="ru-RU" dirty="0" err="1"/>
              <a:t>бар’єрів</a:t>
            </a:r>
            <a:r>
              <a:rPr lang="ru-RU" dirty="0"/>
              <a:t> (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).</a:t>
            </a:r>
          </a:p>
          <a:p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популяції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потрапляли</a:t>
            </a:r>
            <a:r>
              <a:rPr lang="ru-RU" dirty="0"/>
              <a:t> на </a:t>
            </a:r>
            <a:r>
              <a:rPr lang="ru-RU" dirty="0" err="1"/>
              <a:t>острови</a:t>
            </a:r>
            <a:r>
              <a:rPr lang="ru-RU" dirty="0"/>
              <a:t>, часто не могли </a:t>
            </a:r>
            <a:r>
              <a:rPr lang="ru-RU" dirty="0" err="1"/>
              <a:t>контактувати</a:t>
            </a:r>
            <a:r>
              <a:rPr lang="ru-RU" dirty="0"/>
              <a:t> з </a:t>
            </a:r>
            <a:r>
              <a:rPr lang="ru-RU" dirty="0" err="1"/>
              <a:t>популяціями</a:t>
            </a:r>
            <a:r>
              <a:rPr lang="ru-RU" dirty="0"/>
              <a:t> материка й </a:t>
            </a:r>
            <a:r>
              <a:rPr lang="ru-RU" dirty="0" err="1"/>
              <a:t>утворювали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як </a:t>
            </a:r>
            <a:r>
              <a:rPr lang="ru-RU" dirty="0" err="1"/>
              <a:t>в’юрки</a:t>
            </a:r>
            <a:r>
              <a:rPr lang="ru-RU" dirty="0"/>
              <a:t> на </a:t>
            </a:r>
            <a:r>
              <a:rPr lang="ru-RU" dirty="0" err="1"/>
              <a:t>Галапагоських</a:t>
            </a:r>
            <a:r>
              <a:rPr lang="ru-RU" dirty="0"/>
              <a:t> островах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9E238A5-CB53-4BFB-80A2-C65BF3F9C8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84172" y="1933731"/>
            <a:ext cx="5669868" cy="3792512"/>
          </a:xfrm>
          <a:noFill/>
        </p:spPr>
      </p:pic>
    </p:spTree>
    <p:extLst>
      <p:ext uri="{BB962C8B-B14F-4D97-AF65-F5344CB8AC3E}">
        <p14:creationId xmlns:p14="http://schemas.microsoft.com/office/powerpoint/2010/main" val="370432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DE157-DF0C-4EFF-AC89-E70D85C4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088"/>
          </a:xfrm>
        </p:spPr>
        <p:txBody>
          <a:bodyPr/>
          <a:lstStyle/>
          <a:p>
            <a:pPr algn="ctr"/>
            <a:r>
              <a:rPr lang="uk-UA" dirty="0"/>
              <a:t>Популяційні хвилі</a:t>
            </a: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16A90319-2D42-4C91-A9F7-88B7039A6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1861" y="1825625"/>
            <a:ext cx="7015397" cy="4351338"/>
          </a:xfrm>
        </p:spPr>
        <p:txBody>
          <a:bodyPr>
            <a:normAutofit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, яке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кліматичних</a:t>
            </a:r>
            <a:r>
              <a:rPr lang="ru-RU" dirty="0"/>
              <a:t>,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endParaRPr lang="ru-RU" dirty="0"/>
          </a:p>
          <a:p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спалахи</a:t>
            </a:r>
            <a:r>
              <a:rPr lang="ru-RU" dirty="0"/>
              <a:t>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комах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сарани</a:t>
            </a:r>
            <a:r>
              <a:rPr lang="ru-RU" dirty="0"/>
              <a:t>). </a:t>
            </a:r>
          </a:p>
          <a:p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поширюватися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звичного</a:t>
            </a:r>
            <a:r>
              <a:rPr lang="ru-RU" dirty="0"/>
              <a:t> </a:t>
            </a:r>
            <a:r>
              <a:rPr lang="ru-RU" dirty="0" err="1"/>
              <a:t>проживанн</a:t>
            </a:r>
            <a:endParaRPr lang="ru-RU" dirty="0"/>
          </a:p>
        </p:txBody>
      </p:sp>
      <p:pic>
        <p:nvPicPr>
          <p:cNvPr id="11" name="Содержимое 6" descr="загруженное (3).jpg">
            <a:extLst>
              <a:ext uri="{FF2B5EF4-FFF2-40B4-BE49-F238E27FC236}">
                <a16:creationId xmlns:a16="http://schemas.microsoft.com/office/drawing/2014/main" id="{16D76B76-6196-42F2-AB3B-52DF0F31C0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81152"/>
            <a:ext cx="3301076" cy="4915733"/>
          </a:xfrm>
        </p:spPr>
      </p:pic>
    </p:spTree>
    <p:extLst>
      <p:ext uri="{BB962C8B-B14F-4D97-AF65-F5344CB8AC3E}">
        <p14:creationId xmlns:p14="http://schemas.microsoft.com/office/powerpoint/2010/main" val="333955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DE157-DF0C-4EFF-AC89-E70D85C4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Дрейф генів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CFED2-5E1A-45B5-A92A-D83517C26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897" y="1690688"/>
            <a:ext cx="6274695" cy="480218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алелів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через </a:t>
            </a:r>
            <a:r>
              <a:rPr lang="ru-RU" dirty="0" err="1"/>
              <a:t>випадкові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виверження</a:t>
            </a:r>
            <a:r>
              <a:rPr lang="ru-RU" dirty="0"/>
              <a:t> вулкана, </a:t>
            </a:r>
            <a:r>
              <a:rPr lang="ru-RU" dirty="0" err="1"/>
              <a:t>повінь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потрапляння</a:t>
            </a:r>
            <a:r>
              <a:rPr lang="ru-RU" dirty="0"/>
              <a:t> </a:t>
            </a:r>
            <a:r>
              <a:rPr lang="ru-RU" dirty="0" err="1"/>
              <a:t>невеликої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на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(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засновника</a:t>
            </a:r>
            <a:r>
              <a:rPr lang="ru-RU" dirty="0"/>
              <a:t>) </a:t>
            </a:r>
          </a:p>
          <a:p>
            <a:r>
              <a:rPr lang="ru-RU" dirty="0"/>
              <a:t>Коли люди </a:t>
            </a:r>
            <a:r>
              <a:rPr lang="ru-RU" dirty="0" err="1"/>
              <a:t>потрапили</a:t>
            </a:r>
            <a:r>
              <a:rPr lang="ru-RU" dirty="0"/>
              <a:t> на </a:t>
            </a:r>
            <a:r>
              <a:rPr lang="ru-RU" dirty="0" err="1"/>
              <a:t>американський</a:t>
            </a:r>
            <a:r>
              <a:rPr lang="ru-RU" dirty="0"/>
              <a:t> континент,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першовідкривачів</a:t>
            </a:r>
            <a:r>
              <a:rPr lang="ru-RU" dirty="0"/>
              <a:t> </a:t>
            </a:r>
            <a:r>
              <a:rPr lang="ru-RU" dirty="0" err="1"/>
              <a:t>випадково</a:t>
            </a:r>
            <a:r>
              <a:rPr lang="ru-RU" dirty="0"/>
              <a:t> не </a:t>
            </a:r>
            <a:r>
              <a:rPr lang="ru-RU" dirty="0" err="1"/>
              <a:t>виявилося</a:t>
            </a:r>
            <a:r>
              <a:rPr lang="ru-RU" dirty="0"/>
              <a:t> людей з </a:t>
            </a:r>
            <a:r>
              <a:rPr lang="ru-RU" dirty="0" err="1"/>
              <a:t>алелем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формування</a:t>
            </a:r>
            <a:r>
              <a:rPr lang="ru-RU" dirty="0"/>
              <a:t> ІІІ і IV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Тому до </a:t>
            </a:r>
            <a:r>
              <a:rPr lang="ru-RU" dirty="0" err="1"/>
              <a:t>прибуття</a:t>
            </a:r>
            <a:r>
              <a:rPr lang="ru-RU" dirty="0"/>
              <a:t> </a:t>
            </a:r>
            <a:r>
              <a:rPr lang="ru-RU" dirty="0" err="1"/>
              <a:t>європейців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Америки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І </a:t>
            </a:r>
            <a:r>
              <a:rPr lang="ru-RU" dirty="0" err="1"/>
              <a:t>або</a:t>
            </a:r>
            <a:r>
              <a:rPr lang="ru-RU" dirty="0"/>
              <a:t> ІІ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endParaRPr lang="ru-RU" dirty="0"/>
          </a:p>
        </p:txBody>
      </p:sp>
      <p:pic>
        <p:nvPicPr>
          <p:cNvPr id="5" name="Содержимое 5" descr="загруженное (2).jpg">
            <a:extLst>
              <a:ext uri="{FF2B5EF4-FFF2-40B4-BE49-F238E27FC236}">
                <a16:creationId xmlns:a16="http://schemas.microsoft.com/office/drawing/2014/main" id="{2BC78077-69C3-4EF9-96F8-E6BBDFC991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51247" y="1540787"/>
            <a:ext cx="4799856" cy="4125496"/>
          </a:xfrm>
        </p:spPr>
      </p:pic>
    </p:spTree>
    <p:extLst>
      <p:ext uri="{BB962C8B-B14F-4D97-AF65-F5344CB8AC3E}">
        <p14:creationId xmlns:p14="http://schemas.microsoft.com/office/powerpoint/2010/main" val="4188526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1827</Words>
  <Application>Microsoft Office PowerPoint</Application>
  <PresentationFormat>Широкоэкранный</PresentationFormat>
  <Paragraphs>192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Тема Office</vt:lpstr>
      <vt:lpstr>Фактори та закономірності еволюції</vt:lpstr>
      <vt:lpstr>Еволюційні фактори</vt:lpstr>
      <vt:lpstr>Основні еволюційні фактори</vt:lpstr>
      <vt:lpstr>Природний добір</vt:lpstr>
      <vt:lpstr>Види природного добору</vt:lpstr>
      <vt:lpstr>Мутації</vt:lpstr>
      <vt:lpstr>Ізоляція</vt:lpstr>
      <vt:lpstr>Популяційні хвилі</vt:lpstr>
      <vt:lpstr>Дрейф генів</vt:lpstr>
      <vt:lpstr>Міграції</vt:lpstr>
      <vt:lpstr>Способи видоутворення</vt:lpstr>
      <vt:lpstr>Правило неповерненості еволюції (Долло, 1893)</vt:lpstr>
      <vt:lpstr>Правило прогресуючої спеціалізації (Ш. Депере, 1876)</vt:lpstr>
      <vt:lpstr>Правило походження від неспеціалізованих предків (Е. Коп, 1896)</vt:lpstr>
      <vt:lpstr>Правило адаптивної радіації (Г. Осборн, 1902)</vt:lpstr>
      <vt:lpstr>Каналізація відбору</vt:lpstr>
      <vt:lpstr>Дивергенція</vt:lpstr>
      <vt:lpstr>Конвергенція</vt:lpstr>
      <vt:lpstr>Паралелізм</vt:lpstr>
      <vt:lpstr>Зміна головної функції органу</vt:lpstr>
      <vt:lpstr>Полімеризація та олігомеризація</vt:lpstr>
      <vt:lpstr>Заміщення органів та функцій</vt:lpstr>
      <vt:lpstr>Основні етапи еволюції організмів</vt:lpstr>
      <vt:lpstr>LUСA – останній універсальний спільний предок клітинних організмів</vt:lpstr>
      <vt:lpstr>Основні лінії еволюції прокаріот</vt:lpstr>
      <vt:lpstr>Виникнення еукаріотичних організмів</vt:lpstr>
      <vt:lpstr>Виникнення багатоклітинності</vt:lpstr>
      <vt:lpstr>Вендобіонти</vt:lpstr>
      <vt:lpstr>Кембрійський вибух</vt:lpstr>
      <vt:lpstr>Опанування водних біомів тваринами</vt:lpstr>
      <vt:lpstr>Вихід на суходіл. Гриби</vt:lpstr>
      <vt:lpstr>Вихід на суходіл. Ембріофіти</vt:lpstr>
      <vt:lpstr>Вихід тварин на суходіл. Членистоногі</vt:lpstr>
      <vt:lpstr>Вихід тварин на суходіл. Хребетні</vt:lpstr>
      <vt:lpstr>Перші ліси</vt:lpstr>
      <vt:lpstr>Перші амніоти</vt:lpstr>
      <vt:lpstr>Боротьба за панування в мезозойських екосистемах</vt:lpstr>
      <vt:lpstr>Поява здатності до польоту</vt:lpstr>
      <vt:lpstr>Еволюційний успіх ссавців</vt:lpstr>
      <vt:lpstr>Вторинноводність</vt:lpstr>
      <vt:lpstr>Прогрес мозку</vt:lpstr>
      <vt:lpstr>Масові вимирання та їх роль в еволюції</vt:lpstr>
      <vt:lpstr>Що таке масове вимирання?</vt:lpstr>
      <vt:lpstr>Можливі причини масових вимирань</vt:lpstr>
      <vt:lpstr>Вимирання до фанерозою</vt:lpstr>
      <vt:lpstr>Вимирання до фанерозою</vt:lpstr>
      <vt:lpstr>Ордовицько-силурійське вимирання</vt:lpstr>
      <vt:lpstr>Ордовицько-силурійське вимирання</vt:lpstr>
      <vt:lpstr>Девонське вимирання</vt:lpstr>
      <vt:lpstr>Девонське вимирання</vt:lpstr>
      <vt:lpstr>Пермсько-тріасове вимирання</vt:lpstr>
      <vt:lpstr>Пермсько-тріасове вимирання</vt:lpstr>
      <vt:lpstr>Тріасове вимирання</vt:lpstr>
      <vt:lpstr>Тріасове вимирання</vt:lpstr>
      <vt:lpstr>Крейдово-палеогенове вимирання</vt:lpstr>
      <vt:lpstr>Крейдово-палеогенове вимирання</vt:lpstr>
      <vt:lpstr>Еоценове вимирання</vt:lpstr>
      <vt:lpstr>Еоценове вимирання</vt:lpstr>
      <vt:lpstr>Плейстоценове вимирання</vt:lpstr>
      <vt:lpstr>Плейстоценове вимирання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Закономірності еволюції</dc:title>
  <dc:creator>Konstantin</dc:creator>
  <cp:lastModifiedBy>Оксана Зайцева</cp:lastModifiedBy>
  <cp:revision>14</cp:revision>
  <dcterms:created xsi:type="dcterms:W3CDTF">2019-03-05T20:36:08Z</dcterms:created>
  <dcterms:modified xsi:type="dcterms:W3CDTF">2020-11-13T11:29:09Z</dcterms:modified>
</cp:coreProperties>
</file>